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53" r:id="rId4"/>
  </p:sldMasterIdLst>
  <p:notesMasterIdLst>
    <p:notesMasterId r:id="rId31"/>
  </p:notesMasterIdLst>
  <p:handoutMasterIdLst>
    <p:handoutMasterId r:id="rId32"/>
  </p:handoutMasterIdLst>
  <p:sldIdLst>
    <p:sldId id="488" r:id="rId5"/>
    <p:sldId id="489" r:id="rId6"/>
    <p:sldId id="450" r:id="rId7"/>
    <p:sldId id="451" r:id="rId8"/>
    <p:sldId id="473" r:id="rId9"/>
    <p:sldId id="474" r:id="rId10"/>
    <p:sldId id="461" r:id="rId11"/>
    <p:sldId id="462" r:id="rId12"/>
    <p:sldId id="463" r:id="rId13"/>
    <p:sldId id="465" r:id="rId14"/>
    <p:sldId id="464" r:id="rId15"/>
    <p:sldId id="475" r:id="rId16"/>
    <p:sldId id="471" r:id="rId17"/>
    <p:sldId id="470" r:id="rId18"/>
    <p:sldId id="479" r:id="rId19"/>
    <p:sldId id="480" r:id="rId20"/>
    <p:sldId id="481" r:id="rId21"/>
    <p:sldId id="458" r:id="rId22"/>
    <p:sldId id="482" r:id="rId23"/>
    <p:sldId id="486" r:id="rId24"/>
    <p:sldId id="476" r:id="rId25"/>
    <p:sldId id="487" r:id="rId26"/>
    <p:sldId id="483" r:id="rId27"/>
    <p:sldId id="484" r:id="rId28"/>
    <p:sldId id="485" r:id="rId29"/>
    <p:sldId id="43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6E0"/>
    <a:srgbClr val="0C4046"/>
    <a:srgbClr val="2A69F6"/>
    <a:srgbClr val="41818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2" autoAdjust="0"/>
    <p:restoredTop sz="95394" autoAdjust="0"/>
  </p:normalViewPr>
  <p:slideViewPr>
    <p:cSldViewPr snapToGrid="0">
      <p:cViewPr varScale="1">
        <p:scale>
          <a:sx n="98" d="100"/>
          <a:sy n="98" d="100"/>
        </p:scale>
        <p:origin x="2322" y="312"/>
      </p:cViewPr>
      <p:guideLst/>
    </p:cSldViewPr>
  </p:slideViewPr>
  <p:outlineViewPr>
    <p:cViewPr>
      <p:scale>
        <a:sx n="33" d="100"/>
        <a:sy n="33" d="100"/>
      </p:scale>
      <p:origin x="0" y="-17146"/>
    </p:cViewPr>
  </p:outlineViewPr>
  <p:notesTextViewPr>
    <p:cViewPr>
      <p:scale>
        <a:sx n="1" d="1"/>
        <a:sy n="1" d="1"/>
      </p:scale>
      <p:origin x="0" y="0"/>
    </p:cViewPr>
  </p:notesTextViewPr>
  <p:sorterViewPr>
    <p:cViewPr varScale="1">
      <p:scale>
        <a:sx n="1" d="1"/>
        <a:sy n="1" d="1"/>
      </p:scale>
      <p:origin x="0" y="-871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7/14/2025</a:t>
            </a:fld>
            <a:endParaRPr lang="en-US" dirty="0"/>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dirty="0"/>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3BD32-C623-FF8F-DD22-5446B2CC67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9E3F0-0B20-0173-F530-DCFA79B18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7417B-4924-B528-CD50-BA7DFAE4BD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2D173A-0645-C684-A943-DD13812A85C0}"/>
              </a:ext>
            </a:extLst>
          </p:cNvPr>
          <p:cNvSpPr>
            <a:spLocks noGrp="1"/>
          </p:cNvSpPr>
          <p:nvPr>
            <p:ph type="sldNum" sz="quarter" idx="5"/>
          </p:nvPr>
        </p:nvSpPr>
        <p:spPr/>
        <p:txBody>
          <a:bodyPr/>
          <a:lstStyle/>
          <a:p>
            <a:fld id="{32BF9438-3EEF-4192-9815-F6F44770AEF7}" type="slidenum">
              <a:rPr lang="en-US" smtClean="0"/>
              <a:t>1</a:t>
            </a:fld>
            <a:endParaRPr lang="en-US" dirty="0"/>
          </a:p>
        </p:txBody>
      </p:sp>
    </p:spTree>
    <p:extLst>
      <p:ext uri="{BB962C8B-B14F-4D97-AF65-F5344CB8AC3E}">
        <p14:creationId xmlns:p14="http://schemas.microsoft.com/office/powerpoint/2010/main" val="1617883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3B327-9972-0CF1-A2C1-9E376A903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33500-AF56-8A5C-26B6-06C1CF3AC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645D9-77C3-284B-E200-DE09B6038A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C152C6-D3AA-A964-B9DB-8FE3917EC1C7}"/>
              </a:ext>
            </a:extLst>
          </p:cNvPr>
          <p:cNvSpPr>
            <a:spLocks noGrp="1"/>
          </p:cNvSpPr>
          <p:nvPr>
            <p:ph type="sldNum" sz="quarter" idx="5"/>
          </p:nvPr>
        </p:nvSpPr>
        <p:spPr/>
        <p:txBody>
          <a:bodyPr/>
          <a:lstStyle/>
          <a:p>
            <a:fld id="{32BF9438-3EEF-4192-9815-F6F44770AEF7}" type="slidenum">
              <a:rPr lang="en-US" smtClean="0"/>
              <a:t>10</a:t>
            </a:fld>
            <a:endParaRPr lang="en-US" dirty="0"/>
          </a:p>
        </p:txBody>
      </p:sp>
    </p:spTree>
    <p:extLst>
      <p:ext uri="{BB962C8B-B14F-4D97-AF65-F5344CB8AC3E}">
        <p14:creationId xmlns:p14="http://schemas.microsoft.com/office/powerpoint/2010/main" val="2351761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E7743-169B-C210-9337-23756931E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B53D4D-3314-FADC-60D7-9A6246C94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7CC0B9-46C9-A619-BD2F-2F5F32EBA8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20A7E5-752D-9D5B-1B5F-163E7DD67A81}"/>
              </a:ext>
            </a:extLst>
          </p:cNvPr>
          <p:cNvSpPr>
            <a:spLocks noGrp="1"/>
          </p:cNvSpPr>
          <p:nvPr>
            <p:ph type="sldNum" sz="quarter" idx="5"/>
          </p:nvPr>
        </p:nvSpPr>
        <p:spPr/>
        <p:txBody>
          <a:bodyPr/>
          <a:lstStyle/>
          <a:p>
            <a:fld id="{32BF9438-3EEF-4192-9815-F6F44770AEF7}" type="slidenum">
              <a:rPr lang="en-US" smtClean="0"/>
              <a:t>11</a:t>
            </a:fld>
            <a:endParaRPr lang="en-US" dirty="0"/>
          </a:p>
        </p:txBody>
      </p:sp>
    </p:spTree>
    <p:extLst>
      <p:ext uri="{BB962C8B-B14F-4D97-AF65-F5344CB8AC3E}">
        <p14:creationId xmlns:p14="http://schemas.microsoft.com/office/powerpoint/2010/main" val="260235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16D06-F8A3-4F47-F61E-9C68341570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6CDEC-1D4E-E97F-AD55-2BB127A83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87F5E-0F92-286C-279F-292924F05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7B6814-F4C0-1768-1A16-41947529A85E}"/>
              </a:ext>
            </a:extLst>
          </p:cNvPr>
          <p:cNvSpPr>
            <a:spLocks noGrp="1"/>
          </p:cNvSpPr>
          <p:nvPr>
            <p:ph type="sldNum" sz="quarter" idx="5"/>
          </p:nvPr>
        </p:nvSpPr>
        <p:spPr/>
        <p:txBody>
          <a:bodyPr/>
          <a:lstStyle/>
          <a:p>
            <a:fld id="{32BF9438-3EEF-4192-9815-F6F44770AEF7}" type="slidenum">
              <a:rPr lang="en-US" smtClean="0"/>
              <a:t>12</a:t>
            </a:fld>
            <a:endParaRPr lang="en-US" dirty="0"/>
          </a:p>
        </p:txBody>
      </p:sp>
    </p:spTree>
    <p:extLst>
      <p:ext uri="{BB962C8B-B14F-4D97-AF65-F5344CB8AC3E}">
        <p14:creationId xmlns:p14="http://schemas.microsoft.com/office/powerpoint/2010/main" val="951131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AC81F-A55B-5E2C-A154-75CA2C910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0332B-FE12-CD8E-1770-9ED15448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2074F-B89B-2454-089E-D4A7C3396A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196830-6CCB-5856-4748-E7C53CF57284}"/>
              </a:ext>
            </a:extLst>
          </p:cNvPr>
          <p:cNvSpPr>
            <a:spLocks noGrp="1"/>
          </p:cNvSpPr>
          <p:nvPr>
            <p:ph type="sldNum" sz="quarter" idx="5"/>
          </p:nvPr>
        </p:nvSpPr>
        <p:spPr/>
        <p:txBody>
          <a:bodyPr/>
          <a:lstStyle/>
          <a:p>
            <a:fld id="{32BF9438-3EEF-4192-9815-F6F44770AEF7}" type="slidenum">
              <a:rPr lang="en-US" smtClean="0"/>
              <a:t>13</a:t>
            </a:fld>
            <a:endParaRPr lang="en-US" dirty="0"/>
          </a:p>
        </p:txBody>
      </p:sp>
    </p:spTree>
    <p:extLst>
      <p:ext uri="{BB962C8B-B14F-4D97-AF65-F5344CB8AC3E}">
        <p14:creationId xmlns:p14="http://schemas.microsoft.com/office/powerpoint/2010/main" val="2622974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7E897-A0A6-74DA-BB49-58A9039CB8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16F3F4-6B44-C30B-7517-E8077FA7DB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34A7D-8480-8437-7AC5-B42BEC2ECD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F9FE5D-83CF-AF6C-8625-336A4FC321B5}"/>
              </a:ext>
            </a:extLst>
          </p:cNvPr>
          <p:cNvSpPr>
            <a:spLocks noGrp="1"/>
          </p:cNvSpPr>
          <p:nvPr>
            <p:ph type="sldNum" sz="quarter" idx="5"/>
          </p:nvPr>
        </p:nvSpPr>
        <p:spPr/>
        <p:txBody>
          <a:bodyPr/>
          <a:lstStyle/>
          <a:p>
            <a:fld id="{32BF9438-3EEF-4192-9815-F6F44770AEF7}" type="slidenum">
              <a:rPr lang="en-US" smtClean="0"/>
              <a:t>14</a:t>
            </a:fld>
            <a:endParaRPr lang="en-US" dirty="0"/>
          </a:p>
        </p:txBody>
      </p:sp>
    </p:spTree>
    <p:extLst>
      <p:ext uri="{BB962C8B-B14F-4D97-AF65-F5344CB8AC3E}">
        <p14:creationId xmlns:p14="http://schemas.microsoft.com/office/powerpoint/2010/main" val="280737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2A350-3AB6-0039-0D76-67DC1993A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34491-6799-BFB2-EDA9-579A04EF8F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878BAC-F1D0-31F3-BBCF-F61A9E877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A1B96B-74A6-4B06-3B4D-FFE644B4936F}"/>
              </a:ext>
            </a:extLst>
          </p:cNvPr>
          <p:cNvSpPr>
            <a:spLocks noGrp="1"/>
          </p:cNvSpPr>
          <p:nvPr>
            <p:ph type="sldNum" sz="quarter" idx="5"/>
          </p:nvPr>
        </p:nvSpPr>
        <p:spPr/>
        <p:txBody>
          <a:bodyPr/>
          <a:lstStyle/>
          <a:p>
            <a:fld id="{32BF9438-3EEF-4192-9815-F6F44770AEF7}" type="slidenum">
              <a:rPr lang="en-US" smtClean="0"/>
              <a:t>15</a:t>
            </a:fld>
            <a:endParaRPr lang="en-US" dirty="0"/>
          </a:p>
        </p:txBody>
      </p:sp>
    </p:spTree>
    <p:extLst>
      <p:ext uri="{BB962C8B-B14F-4D97-AF65-F5344CB8AC3E}">
        <p14:creationId xmlns:p14="http://schemas.microsoft.com/office/powerpoint/2010/main" val="203571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4C3F9-827B-16C7-E86D-5467D52FC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23704-0F49-CF2E-27B6-B393AE7BD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14680-FAD7-89CB-0B67-AAC58A63C6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D21AB2-96AF-3BA2-2F30-4232BF19E0D0}"/>
              </a:ext>
            </a:extLst>
          </p:cNvPr>
          <p:cNvSpPr>
            <a:spLocks noGrp="1"/>
          </p:cNvSpPr>
          <p:nvPr>
            <p:ph type="sldNum" sz="quarter" idx="5"/>
          </p:nvPr>
        </p:nvSpPr>
        <p:spPr/>
        <p:txBody>
          <a:bodyPr/>
          <a:lstStyle/>
          <a:p>
            <a:fld id="{32BF9438-3EEF-4192-9815-F6F44770AEF7}" type="slidenum">
              <a:rPr lang="en-US" smtClean="0"/>
              <a:t>16</a:t>
            </a:fld>
            <a:endParaRPr lang="en-US" dirty="0"/>
          </a:p>
        </p:txBody>
      </p:sp>
    </p:spTree>
    <p:extLst>
      <p:ext uri="{BB962C8B-B14F-4D97-AF65-F5344CB8AC3E}">
        <p14:creationId xmlns:p14="http://schemas.microsoft.com/office/powerpoint/2010/main" val="3764761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D482-37A2-5A63-6521-DF10D5215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375E3-598B-5B7D-F0ED-06017E44A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FCF09-AC61-43BC-EC03-A7D5BC5335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2A05AB-01F5-1626-DBE9-6D7A147E5333}"/>
              </a:ext>
            </a:extLst>
          </p:cNvPr>
          <p:cNvSpPr>
            <a:spLocks noGrp="1"/>
          </p:cNvSpPr>
          <p:nvPr>
            <p:ph type="sldNum" sz="quarter" idx="5"/>
          </p:nvPr>
        </p:nvSpPr>
        <p:spPr/>
        <p:txBody>
          <a:bodyPr/>
          <a:lstStyle/>
          <a:p>
            <a:fld id="{32BF9438-3EEF-4192-9815-F6F44770AEF7}" type="slidenum">
              <a:rPr lang="en-US" smtClean="0"/>
              <a:t>17</a:t>
            </a:fld>
            <a:endParaRPr lang="en-US" dirty="0"/>
          </a:p>
        </p:txBody>
      </p:sp>
    </p:spTree>
    <p:extLst>
      <p:ext uri="{BB962C8B-B14F-4D97-AF65-F5344CB8AC3E}">
        <p14:creationId xmlns:p14="http://schemas.microsoft.com/office/powerpoint/2010/main" val="1520102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C98F8-CA25-05A7-ED5D-FEE4A6C8B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20CEF-FEFC-DB77-AD56-AD0415744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0C9870-58AD-AB2B-2A09-E71E82D366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2F6071-3466-F1C8-7328-3913A1C0D24A}"/>
              </a:ext>
            </a:extLst>
          </p:cNvPr>
          <p:cNvSpPr>
            <a:spLocks noGrp="1"/>
          </p:cNvSpPr>
          <p:nvPr>
            <p:ph type="sldNum" sz="quarter" idx="5"/>
          </p:nvPr>
        </p:nvSpPr>
        <p:spPr/>
        <p:txBody>
          <a:bodyPr/>
          <a:lstStyle/>
          <a:p>
            <a:fld id="{32BF9438-3EEF-4192-9815-F6F44770AEF7}" type="slidenum">
              <a:rPr lang="en-US" smtClean="0"/>
              <a:t>18</a:t>
            </a:fld>
            <a:endParaRPr lang="en-US" dirty="0"/>
          </a:p>
        </p:txBody>
      </p:sp>
    </p:spTree>
    <p:extLst>
      <p:ext uri="{BB962C8B-B14F-4D97-AF65-F5344CB8AC3E}">
        <p14:creationId xmlns:p14="http://schemas.microsoft.com/office/powerpoint/2010/main" val="4259934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35795-BC4E-2C0D-48AC-A5B67F786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DAD314-C722-1FEA-2C36-7CD50327B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0CC4D0-0926-2BCC-FEF2-012688942B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7B7A01-FB0E-25A3-63CE-FBF137FD7A63}"/>
              </a:ext>
            </a:extLst>
          </p:cNvPr>
          <p:cNvSpPr>
            <a:spLocks noGrp="1"/>
          </p:cNvSpPr>
          <p:nvPr>
            <p:ph type="sldNum" sz="quarter" idx="5"/>
          </p:nvPr>
        </p:nvSpPr>
        <p:spPr/>
        <p:txBody>
          <a:bodyPr/>
          <a:lstStyle/>
          <a:p>
            <a:fld id="{32BF9438-3EEF-4192-9815-F6F44770AEF7}" type="slidenum">
              <a:rPr lang="en-US" smtClean="0"/>
              <a:t>19</a:t>
            </a:fld>
            <a:endParaRPr lang="en-US" dirty="0"/>
          </a:p>
        </p:txBody>
      </p:sp>
    </p:spTree>
    <p:extLst>
      <p:ext uri="{BB962C8B-B14F-4D97-AF65-F5344CB8AC3E}">
        <p14:creationId xmlns:p14="http://schemas.microsoft.com/office/powerpoint/2010/main" val="121504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8472-47C4-F10D-0970-F3EA2A853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566A1-171A-652A-62F7-25E04E39BD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DD29B5-EF88-9CF9-FB1D-1E6854562C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911A8C-2AC0-A2D4-B74F-CC71061294EB}"/>
              </a:ext>
            </a:extLst>
          </p:cNvPr>
          <p:cNvSpPr>
            <a:spLocks noGrp="1"/>
          </p:cNvSpPr>
          <p:nvPr>
            <p:ph type="sldNum" sz="quarter" idx="5"/>
          </p:nvPr>
        </p:nvSpPr>
        <p:spPr/>
        <p:txBody>
          <a:bodyPr/>
          <a:lstStyle/>
          <a:p>
            <a:fld id="{32BF9438-3EEF-4192-9815-F6F44770AEF7}" type="slidenum">
              <a:rPr lang="en-US" smtClean="0"/>
              <a:t>2</a:t>
            </a:fld>
            <a:endParaRPr lang="en-US" dirty="0"/>
          </a:p>
        </p:txBody>
      </p:sp>
    </p:spTree>
    <p:extLst>
      <p:ext uri="{BB962C8B-B14F-4D97-AF65-F5344CB8AC3E}">
        <p14:creationId xmlns:p14="http://schemas.microsoft.com/office/powerpoint/2010/main" val="1739078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9E5-CE57-6BAD-A8CF-9568DAB9C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7BD6E-FADB-8E54-019C-B443930A2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4D585-E77F-1C75-A825-82773C2561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C96F3B-CD29-CFFE-DF87-B82A9261C989}"/>
              </a:ext>
            </a:extLst>
          </p:cNvPr>
          <p:cNvSpPr>
            <a:spLocks noGrp="1"/>
          </p:cNvSpPr>
          <p:nvPr>
            <p:ph type="sldNum" sz="quarter" idx="5"/>
          </p:nvPr>
        </p:nvSpPr>
        <p:spPr/>
        <p:txBody>
          <a:bodyPr/>
          <a:lstStyle/>
          <a:p>
            <a:fld id="{32BF9438-3EEF-4192-9815-F6F44770AEF7}" type="slidenum">
              <a:rPr lang="en-US" smtClean="0"/>
              <a:t>20</a:t>
            </a:fld>
            <a:endParaRPr lang="en-US" dirty="0"/>
          </a:p>
        </p:txBody>
      </p:sp>
    </p:spTree>
    <p:extLst>
      <p:ext uri="{BB962C8B-B14F-4D97-AF65-F5344CB8AC3E}">
        <p14:creationId xmlns:p14="http://schemas.microsoft.com/office/powerpoint/2010/main" val="153683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9B995-1025-BECA-D619-F2FFFADCF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EF1B8-F1C8-8A98-A024-FBF6FC8CC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A76E7-9EFC-C8D7-4664-D5EEC43A61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8CD572-53D9-AC06-FDFD-F38A1CC42932}"/>
              </a:ext>
            </a:extLst>
          </p:cNvPr>
          <p:cNvSpPr>
            <a:spLocks noGrp="1"/>
          </p:cNvSpPr>
          <p:nvPr>
            <p:ph type="sldNum" sz="quarter" idx="5"/>
          </p:nvPr>
        </p:nvSpPr>
        <p:spPr/>
        <p:txBody>
          <a:bodyPr/>
          <a:lstStyle/>
          <a:p>
            <a:fld id="{32BF9438-3EEF-4192-9815-F6F44770AEF7}" type="slidenum">
              <a:rPr lang="en-US" smtClean="0"/>
              <a:t>21</a:t>
            </a:fld>
            <a:endParaRPr lang="en-US" dirty="0"/>
          </a:p>
        </p:txBody>
      </p:sp>
    </p:spTree>
    <p:extLst>
      <p:ext uri="{BB962C8B-B14F-4D97-AF65-F5344CB8AC3E}">
        <p14:creationId xmlns:p14="http://schemas.microsoft.com/office/powerpoint/2010/main" val="641623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075BF-F6B5-F738-B626-29CBEFF53B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B6C33-682B-A8CF-CA08-D305CFB53E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503E7D-692E-716C-B114-232113D014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CFF940-D5CE-6E60-0F0C-A474E9745BCC}"/>
              </a:ext>
            </a:extLst>
          </p:cNvPr>
          <p:cNvSpPr>
            <a:spLocks noGrp="1"/>
          </p:cNvSpPr>
          <p:nvPr>
            <p:ph type="sldNum" sz="quarter" idx="5"/>
          </p:nvPr>
        </p:nvSpPr>
        <p:spPr/>
        <p:txBody>
          <a:bodyPr/>
          <a:lstStyle/>
          <a:p>
            <a:fld id="{32BF9438-3EEF-4192-9815-F6F44770AEF7}" type="slidenum">
              <a:rPr lang="en-US" smtClean="0"/>
              <a:t>22</a:t>
            </a:fld>
            <a:endParaRPr lang="en-US" dirty="0"/>
          </a:p>
        </p:txBody>
      </p:sp>
    </p:spTree>
    <p:extLst>
      <p:ext uri="{BB962C8B-B14F-4D97-AF65-F5344CB8AC3E}">
        <p14:creationId xmlns:p14="http://schemas.microsoft.com/office/powerpoint/2010/main" val="3636512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8E80-613B-0428-3F90-25BDAAA7A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15785-15E4-338C-D622-C0A243D90D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017C9E-2B3D-192F-DCB0-1E243FE2FC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A66C9C-E382-1C63-78D0-10F321258688}"/>
              </a:ext>
            </a:extLst>
          </p:cNvPr>
          <p:cNvSpPr>
            <a:spLocks noGrp="1"/>
          </p:cNvSpPr>
          <p:nvPr>
            <p:ph type="sldNum" sz="quarter" idx="5"/>
          </p:nvPr>
        </p:nvSpPr>
        <p:spPr/>
        <p:txBody>
          <a:bodyPr/>
          <a:lstStyle/>
          <a:p>
            <a:fld id="{32BF9438-3EEF-4192-9815-F6F44770AEF7}" type="slidenum">
              <a:rPr lang="en-US" smtClean="0"/>
              <a:t>23</a:t>
            </a:fld>
            <a:endParaRPr lang="en-US" dirty="0"/>
          </a:p>
        </p:txBody>
      </p:sp>
    </p:spTree>
    <p:extLst>
      <p:ext uri="{BB962C8B-B14F-4D97-AF65-F5344CB8AC3E}">
        <p14:creationId xmlns:p14="http://schemas.microsoft.com/office/powerpoint/2010/main" val="130551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1D154-E653-0194-DE4A-C8101F774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902796-120A-6E9C-CE5C-90295EC27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E1EFB-99F0-442F-7DE5-2D4F8663E4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441DF9-856F-43ED-5E05-E19B6DD1D0C8}"/>
              </a:ext>
            </a:extLst>
          </p:cNvPr>
          <p:cNvSpPr>
            <a:spLocks noGrp="1"/>
          </p:cNvSpPr>
          <p:nvPr>
            <p:ph type="sldNum" sz="quarter" idx="5"/>
          </p:nvPr>
        </p:nvSpPr>
        <p:spPr/>
        <p:txBody>
          <a:bodyPr/>
          <a:lstStyle/>
          <a:p>
            <a:fld id="{32BF9438-3EEF-4192-9815-F6F44770AEF7}" type="slidenum">
              <a:rPr lang="en-US" smtClean="0"/>
              <a:t>24</a:t>
            </a:fld>
            <a:endParaRPr lang="en-US" dirty="0"/>
          </a:p>
        </p:txBody>
      </p:sp>
    </p:spTree>
    <p:extLst>
      <p:ext uri="{BB962C8B-B14F-4D97-AF65-F5344CB8AC3E}">
        <p14:creationId xmlns:p14="http://schemas.microsoft.com/office/powerpoint/2010/main" val="1357231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9DE06-5879-152A-5221-C4A401007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550BE-1E0A-42FA-A7A6-9398EFB5B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E1684-2FD9-9150-B646-39FE65C328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2B07F5-FA80-16BB-DB1A-9DA947C2C68F}"/>
              </a:ext>
            </a:extLst>
          </p:cNvPr>
          <p:cNvSpPr>
            <a:spLocks noGrp="1"/>
          </p:cNvSpPr>
          <p:nvPr>
            <p:ph type="sldNum" sz="quarter" idx="5"/>
          </p:nvPr>
        </p:nvSpPr>
        <p:spPr/>
        <p:txBody>
          <a:bodyPr/>
          <a:lstStyle/>
          <a:p>
            <a:fld id="{32BF9438-3EEF-4192-9815-F6F44770AEF7}" type="slidenum">
              <a:rPr lang="en-US" smtClean="0"/>
              <a:t>25</a:t>
            </a:fld>
            <a:endParaRPr lang="en-US" dirty="0"/>
          </a:p>
        </p:txBody>
      </p:sp>
    </p:spTree>
    <p:extLst>
      <p:ext uri="{BB962C8B-B14F-4D97-AF65-F5344CB8AC3E}">
        <p14:creationId xmlns:p14="http://schemas.microsoft.com/office/powerpoint/2010/main" val="2677928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26</a:t>
            </a:fld>
            <a:endParaRPr lang="en-US" dirty="0"/>
          </a:p>
        </p:txBody>
      </p:sp>
    </p:spTree>
    <p:extLst>
      <p:ext uri="{BB962C8B-B14F-4D97-AF65-F5344CB8AC3E}">
        <p14:creationId xmlns:p14="http://schemas.microsoft.com/office/powerpoint/2010/main" val="124463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2FF6D-E4FF-3699-8E3C-E2966758C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4F5092-0F32-E05C-3434-9B1628F2D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7E0D4-C493-E96D-2A61-8906174CBC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A6FEB-D840-F330-5B76-40EAFB3842A5}"/>
              </a:ext>
            </a:extLst>
          </p:cNvPr>
          <p:cNvSpPr>
            <a:spLocks noGrp="1"/>
          </p:cNvSpPr>
          <p:nvPr>
            <p:ph type="sldNum" sz="quarter" idx="5"/>
          </p:nvPr>
        </p:nvSpPr>
        <p:spPr/>
        <p:txBody>
          <a:bodyPr/>
          <a:lstStyle/>
          <a:p>
            <a:fld id="{32BF9438-3EEF-4192-9815-F6F44770AEF7}" type="slidenum">
              <a:rPr lang="en-US" smtClean="0"/>
              <a:t>3</a:t>
            </a:fld>
            <a:endParaRPr lang="en-US" dirty="0"/>
          </a:p>
        </p:txBody>
      </p:sp>
    </p:spTree>
    <p:extLst>
      <p:ext uri="{BB962C8B-B14F-4D97-AF65-F5344CB8AC3E}">
        <p14:creationId xmlns:p14="http://schemas.microsoft.com/office/powerpoint/2010/main" val="249928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A7E9-776E-7D70-F0E2-1019AAC92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01DF7-EE76-D34E-A1B7-62A0CBA93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5C61EC-F065-EFEA-F6BF-5BAA466F4D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4F59E3-5181-C87E-A8B6-94CD46D7F09C}"/>
              </a:ext>
            </a:extLst>
          </p:cNvPr>
          <p:cNvSpPr>
            <a:spLocks noGrp="1"/>
          </p:cNvSpPr>
          <p:nvPr>
            <p:ph type="sldNum" sz="quarter" idx="5"/>
          </p:nvPr>
        </p:nvSpPr>
        <p:spPr/>
        <p:txBody>
          <a:bodyPr/>
          <a:lstStyle/>
          <a:p>
            <a:fld id="{32BF9438-3EEF-4192-9815-F6F44770AEF7}" type="slidenum">
              <a:rPr lang="en-US" smtClean="0"/>
              <a:t>4</a:t>
            </a:fld>
            <a:endParaRPr lang="en-US" dirty="0"/>
          </a:p>
        </p:txBody>
      </p:sp>
    </p:spTree>
    <p:extLst>
      <p:ext uri="{BB962C8B-B14F-4D97-AF65-F5344CB8AC3E}">
        <p14:creationId xmlns:p14="http://schemas.microsoft.com/office/powerpoint/2010/main" val="71012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AA5E-E7AE-3ADB-3F87-1C8050164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4A98A-4C82-A82C-B968-2019222E7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95D7E-D044-6859-986E-CAE235F9C1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5E3C67-9C3A-C20D-18F2-7F22D5C2F032}"/>
              </a:ext>
            </a:extLst>
          </p:cNvPr>
          <p:cNvSpPr>
            <a:spLocks noGrp="1"/>
          </p:cNvSpPr>
          <p:nvPr>
            <p:ph type="sldNum" sz="quarter" idx="5"/>
          </p:nvPr>
        </p:nvSpPr>
        <p:spPr/>
        <p:txBody>
          <a:bodyPr/>
          <a:lstStyle/>
          <a:p>
            <a:fld id="{32BF9438-3EEF-4192-9815-F6F44770AEF7}" type="slidenum">
              <a:rPr lang="en-US" smtClean="0"/>
              <a:t>5</a:t>
            </a:fld>
            <a:endParaRPr lang="en-US" dirty="0"/>
          </a:p>
        </p:txBody>
      </p:sp>
    </p:spTree>
    <p:extLst>
      <p:ext uri="{BB962C8B-B14F-4D97-AF65-F5344CB8AC3E}">
        <p14:creationId xmlns:p14="http://schemas.microsoft.com/office/powerpoint/2010/main" val="3507584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D2FAB-90FF-B096-3E5E-79E5B9C96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CD6DC-10EB-8E7D-6D84-88E8FF8483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D1C13-441C-5ABD-1B63-749241D6C0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05BD87-7A64-4C75-C738-96BE80C74A54}"/>
              </a:ext>
            </a:extLst>
          </p:cNvPr>
          <p:cNvSpPr>
            <a:spLocks noGrp="1"/>
          </p:cNvSpPr>
          <p:nvPr>
            <p:ph type="sldNum" sz="quarter" idx="5"/>
          </p:nvPr>
        </p:nvSpPr>
        <p:spPr/>
        <p:txBody>
          <a:bodyPr/>
          <a:lstStyle/>
          <a:p>
            <a:fld id="{32BF9438-3EEF-4192-9815-F6F44770AEF7}" type="slidenum">
              <a:rPr lang="en-US" smtClean="0"/>
              <a:t>6</a:t>
            </a:fld>
            <a:endParaRPr lang="en-US" dirty="0"/>
          </a:p>
        </p:txBody>
      </p:sp>
    </p:spTree>
    <p:extLst>
      <p:ext uri="{BB962C8B-B14F-4D97-AF65-F5344CB8AC3E}">
        <p14:creationId xmlns:p14="http://schemas.microsoft.com/office/powerpoint/2010/main" val="80967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35863-00EB-D048-1DC3-007B9770D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70087-3CD6-8A2E-C893-896988AD9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31643A-27FC-25E6-C272-E879DB35DE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46C0EB-FB86-DD1D-1C38-ED64388BE6D7}"/>
              </a:ext>
            </a:extLst>
          </p:cNvPr>
          <p:cNvSpPr>
            <a:spLocks noGrp="1"/>
          </p:cNvSpPr>
          <p:nvPr>
            <p:ph type="sldNum" sz="quarter" idx="5"/>
          </p:nvPr>
        </p:nvSpPr>
        <p:spPr/>
        <p:txBody>
          <a:bodyPr/>
          <a:lstStyle/>
          <a:p>
            <a:fld id="{32BF9438-3EEF-4192-9815-F6F44770AEF7}" type="slidenum">
              <a:rPr lang="en-US" smtClean="0"/>
              <a:t>7</a:t>
            </a:fld>
            <a:endParaRPr lang="en-US" dirty="0"/>
          </a:p>
        </p:txBody>
      </p:sp>
    </p:spTree>
    <p:extLst>
      <p:ext uri="{BB962C8B-B14F-4D97-AF65-F5344CB8AC3E}">
        <p14:creationId xmlns:p14="http://schemas.microsoft.com/office/powerpoint/2010/main" val="128525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488CB-FEDB-5A16-D8D3-E77A03C1A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71813-F9B4-1517-2437-6F63F37E0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A22C8-BA1D-8E8D-E9B6-3276577E0E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FA875-D2AA-E48A-42D6-55996C77DE6D}"/>
              </a:ext>
            </a:extLst>
          </p:cNvPr>
          <p:cNvSpPr>
            <a:spLocks noGrp="1"/>
          </p:cNvSpPr>
          <p:nvPr>
            <p:ph type="sldNum" sz="quarter" idx="5"/>
          </p:nvPr>
        </p:nvSpPr>
        <p:spPr/>
        <p:txBody>
          <a:bodyPr/>
          <a:lstStyle/>
          <a:p>
            <a:fld id="{32BF9438-3EEF-4192-9815-F6F44770AEF7}" type="slidenum">
              <a:rPr lang="en-US" smtClean="0"/>
              <a:t>8</a:t>
            </a:fld>
            <a:endParaRPr lang="en-US" dirty="0"/>
          </a:p>
        </p:txBody>
      </p:sp>
    </p:spTree>
    <p:extLst>
      <p:ext uri="{BB962C8B-B14F-4D97-AF65-F5344CB8AC3E}">
        <p14:creationId xmlns:p14="http://schemas.microsoft.com/office/powerpoint/2010/main" val="213240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43A12-A90A-DE03-156F-346DBF72F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9049A-72F2-0644-3669-DD657FC43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548F89-99C6-B347-0EAB-BC5701701A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DBBA6C-4B4E-F780-DCA4-78BB713EBEB1}"/>
              </a:ext>
            </a:extLst>
          </p:cNvPr>
          <p:cNvSpPr>
            <a:spLocks noGrp="1"/>
          </p:cNvSpPr>
          <p:nvPr>
            <p:ph type="sldNum" sz="quarter" idx="5"/>
          </p:nvPr>
        </p:nvSpPr>
        <p:spPr/>
        <p:txBody>
          <a:bodyPr/>
          <a:lstStyle/>
          <a:p>
            <a:fld id="{32BF9438-3EEF-4192-9815-F6F44770AEF7}" type="slidenum">
              <a:rPr lang="en-US" smtClean="0"/>
              <a:t>9</a:t>
            </a:fld>
            <a:endParaRPr lang="en-US" dirty="0"/>
          </a:p>
        </p:txBody>
      </p:sp>
    </p:spTree>
    <p:extLst>
      <p:ext uri="{BB962C8B-B14F-4D97-AF65-F5344CB8AC3E}">
        <p14:creationId xmlns:p14="http://schemas.microsoft.com/office/powerpoint/2010/main" val="3039831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sz="1000"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84955429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74633498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42921489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1929650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07174354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86656509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44366169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77615902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62372475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0C35C-5361-BD30-EB79-01BD72158B57}"/>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26">
            <a:extLst>
              <a:ext uri="{FF2B5EF4-FFF2-40B4-BE49-F238E27FC236}">
                <a16:creationId xmlns:a16="http://schemas.microsoft.com/office/drawing/2014/main" id="{948A7171-32A3-1CAC-DDFD-7C44DDAF06EA}"/>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7">
            <a:extLst>
              <a:ext uri="{FF2B5EF4-FFF2-40B4-BE49-F238E27FC236}">
                <a16:creationId xmlns:a16="http://schemas.microsoft.com/office/drawing/2014/main" id="{06FD5EAC-FAC4-CDB4-6AB8-809E940F0780}"/>
              </a:ext>
              <a:ext uri="{C183D7F6-B498-43B3-948B-1728B52AA6E4}">
                <adec:decorative xmlns:adec="http://schemas.microsoft.com/office/drawing/2017/decorative" val="1"/>
              </a:ext>
            </a:extLst>
          </p:cNvPr>
          <p:cNvSpPr/>
          <p:nvPr userDrawn="1"/>
        </p:nvSpPr>
        <p:spPr>
          <a:xfrm>
            <a:off x="8991644"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6DA13352-25BC-FD28-A34C-DD204D5BF178}"/>
              </a:ext>
            </a:extLst>
          </p:cNvPr>
          <p:cNvSpPr>
            <a:spLocks noGrp="1"/>
          </p:cNvSpPr>
          <p:nvPr>
            <p:ph type="title" hasCustomPrompt="1"/>
          </p:nvPr>
        </p:nvSpPr>
        <p:spPr>
          <a:xfrm>
            <a:off x="1381748" y="246183"/>
            <a:ext cx="9525000" cy="1919521"/>
          </a:xfrm>
        </p:spPr>
        <p:txBody>
          <a:bodyPr>
            <a:normAutofit/>
          </a:bodyPr>
          <a:lstStyle>
            <a:lvl1pPr>
              <a:defRPr sz="3600">
                <a:solidFill>
                  <a:schemeClr val="accent2">
                    <a:lumMod val="75000"/>
                  </a:schemeClr>
                </a:solidFill>
              </a:defRPr>
            </a:lvl1pPr>
          </a:lstStyle>
          <a:p>
            <a:r>
              <a:rPr lang="en-US" dirty="0"/>
              <a:t>Click to add title</a:t>
            </a:r>
          </a:p>
        </p:txBody>
      </p:sp>
      <p:sp>
        <p:nvSpPr>
          <p:cNvPr id="12" name="Content Placeholder 11">
            <a:extLst>
              <a:ext uri="{FF2B5EF4-FFF2-40B4-BE49-F238E27FC236}">
                <a16:creationId xmlns:a16="http://schemas.microsoft.com/office/drawing/2014/main" id="{034108AC-4ED2-99E6-0212-0AC0802C553A}"/>
              </a:ext>
            </a:extLst>
          </p:cNvPr>
          <p:cNvSpPr>
            <a:spLocks noGrp="1"/>
          </p:cNvSpPr>
          <p:nvPr>
            <p:ph sz="quarter" idx="10" hasCustomPrompt="1"/>
          </p:nvPr>
        </p:nvSpPr>
        <p:spPr>
          <a:xfrm>
            <a:off x="1371600" y="2274033"/>
            <a:ext cx="9525000" cy="3317875"/>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641666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dirty="0"/>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833775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7408297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465501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39805565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5811808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sz="1000" dirty="0"/>
          </a:p>
        </p:txBody>
      </p:sp>
      <p:sp>
        <p:nvSpPr>
          <p:cNvPr id="5" name="Slide Number Placeholder 4"/>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621956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sz="1000"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72656247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9824263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12991518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sz="1000"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442405535"/>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2" r:id="rId18"/>
    <p:sldLayoutId id="2147484273" r:id="rId19"/>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hyperlink" Target="https://www.kaggle.com/datasets/rahuldhanola/salesforce-sales-quota-data?resource=download" TargetMode="Externa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hyperlink" Target="mailto:rick7122003@yahoo.com.sg"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hemeOverride" Target="../theme/themeOverride2.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1199C-5CEB-17AC-CF4C-A5935CABF30E}"/>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F8575967-9D21-D6E3-5EF6-0B8D77525DBD}"/>
              </a:ext>
            </a:extLst>
          </p:cNvPr>
          <p:cNvPicPr>
            <a:picLocks noChangeAspect="1"/>
          </p:cNvPicPr>
          <p:nvPr/>
        </p:nvPicPr>
        <p:blipFill>
          <a:blip r:embed="rId3"/>
          <a:stretch>
            <a:fillRect/>
          </a:stretch>
        </p:blipFill>
        <p:spPr>
          <a:xfrm>
            <a:off x="13313" y="0"/>
            <a:ext cx="12165373" cy="6858000"/>
          </a:xfrm>
          <a:prstGeom prst="rect">
            <a:avLst/>
          </a:prstGeom>
        </p:spPr>
      </p:pic>
      <p:pic>
        <p:nvPicPr>
          <p:cNvPr id="19" name="Picture 18">
            <a:extLst>
              <a:ext uri="{FF2B5EF4-FFF2-40B4-BE49-F238E27FC236}">
                <a16:creationId xmlns:a16="http://schemas.microsoft.com/office/drawing/2014/main" id="{2445C0B6-C810-9C22-7593-C2F0A0847559}"/>
              </a:ext>
            </a:extLst>
          </p:cNvPr>
          <p:cNvPicPr>
            <a:picLocks noChangeAspect="1"/>
          </p:cNvPicPr>
          <p:nvPr/>
        </p:nvPicPr>
        <p:blipFill>
          <a:blip r:embed="rId4"/>
          <a:srcRect l="15489" r="11818" b="-1"/>
          <a:stretch>
            <a:fillRect/>
          </a:stretch>
        </p:blipFill>
        <p:spPr>
          <a:xfrm>
            <a:off x="465110" y="733684"/>
            <a:ext cx="3771872" cy="4628758"/>
          </a:xfrm>
          <a:prstGeom prst="roundRect">
            <a:avLst>
              <a:gd name="adj" fmla="val 1858"/>
            </a:avLst>
          </a:prstGeom>
          <a:effectLst>
            <a:outerShdw blurRad="50800" dist="50800" dir="5400000" algn="tl" rotWithShape="0">
              <a:srgbClr val="000000">
                <a:alpha val="43000"/>
              </a:srgbClr>
            </a:outerShdw>
          </a:effectLst>
        </p:spPr>
      </p:pic>
      <p:sp>
        <p:nvSpPr>
          <p:cNvPr id="20" name="Title 1">
            <a:extLst>
              <a:ext uri="{FF2B5EF4-FFF2-40B4-BE49-F238E27FC236}">
                <a16:creationId xmlns:a16="http://schemas.microsoft.com/office/drawing/2014/main" id="{56804252-005E-7ADA-59D7-1C19360F2E87}"/>
              </a:ext>
            </a:extLst>
          </p:cNvPr>
          <p:cNvSpPr>
            <a:spLocks noGrp="1"/>
          </p:cNvSpPr>
          <p:nvPr>
            <p:ph type="title"/>
          </p:nvPr>
        </p:nvSpPr>
        <p:spPr>
          <a:xfrm>
            <a:off x="8676222" y="0"/>
            <a:ext cx="3382297" cy="5690681"/>
          </a:xfrm>
        </p:spPr>
        <p:txBody>
          <a:bodyPr vert="horz" lIns="91440" tIns="45720" rIns="91440" bIns="45720" rtlCol="0" anchor="b">
            <a:normAutofit/>
          </a:bodyPr>
          <a:lstStyle/>
          <a:p>
            <a:pPr algn="l">
              <a:lnSpc>
                <a:spcPct val="90000"/>
              </a:lnSpc>
            </a:pPr>
            <a:r>
              <a:rPr lang="en-US" sz="4400" b="1" i="0" kern="1200" dirty="0">
                <a:solidFill>
                  <a:schemeClr val="bg2"/>
                </a:solidFill>
                <a:latin typeface="+mj-lt"/>
                <a:ea typeface="+mj-ea"/>
                <a:cs typeface="+mj-cs"/>
              </a:rPr>
              <a:t>Sales Predictive Analytics</a:t>
            </a: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r>
              <a:rPr lang="en-US" sz="1800" b="0" i="0" kern="1200" dirty="0">
                <a:solidFill>
                  <a:schemeClr val="bg2"/>
                </a:solidFill>
                <a:latin typeface="+mj-lt"/>
                <a:ea typeface="+mj-ea"/>
                <a:cs typeface="+mj-cs"/>
              </a:rPr>
              <a:t>CHUA KEE SIONG (Rick)</a:t>
            </a:r>
            <a:br>
              <a:rPr lang="en-US" sz="1800" b="0" i="0" kern="1200" dirty="0">
                <a:solidFill>
                  <a:schemeClr val="bg2"/>
                </a:solidFill>
                <a:latin typeface="+mj-lt"/>
                <a:ea typeface="+mj-ea"/>
                <a:cs typeface="+mj-cs"/>
              </a:rPr>
            </a:br>
            <a:r>
              <a:rPr lang="en-US" sz="1800" b="0" i="0" kern="1200" dirty="0">
                <a:solidFill>
                  <a:schemeClr val="bg2"/>
                </a:solidFill>
                <a:latin typeface="+mj-lt"/>
                <a:ea typeface="+mj-ea"/>
                <a:cs typeface="+mj-cs"/>
              </a:rPr>
              <a:t>CAPSTONE AI &amp; MACHINE LEARNING DEVELOPER PROJECT</a:t>
            </a:r>
            <a:br>
              <a:rPr lang="en-US" sz="1800" b="0" i="0" kern="1200" dirty="0">
                <a:solidFill>
                  <a:schemeClr val="bg2"/>
                </a:solidFill>
                <a:latin typeface="+mj-lt"/>
                <a:ea typeface="+mj-ea"/>
                <a:cs typeface="+mj-cs"/>
              </a:rPr>
            </a:br>
            <a:endParaRPr lang="en-US" sz="1800" b="0" i="0" kern="1200" dirty="0">
              <a:solidFill>
                <a:schemeClr val="bg2"/>
              </a:solidFill>
              <a:latin typeface="+mj-lt"/>
              <a:ea typeface="+mj-ea"/>
              <a:cs typeface="+mj-cs"/>
            </a:endParaRPr>
          </a:p>
        </p:txBody>
      </p:sp>
      <p:sp>
        <p:nvSpPr>
          <p:cNvPr id="21" name="Title 1">
            <a:extLst>
              <a:ext uri="{FF2B5EF4-FFF2-40B4-BE49-F238E27FC236}">
                <a16:creationId xmlns:a16="http://schemas.microsoft.com/office/drawing/2014/main" id="{A33F57EC-3B89-276B-9851-39B5FAA7361D}"/>
              </a:ext>
            </a:extLst>
          </p:cNvPr>
          <p:cNvSpPr txBox="1">
            <a:spLocks/>
          </p:cNvSpPr>
          <p:nvPr/>
        </p:nvSpPr>
        <p:spPr bwMode="gray">
          <a:xfrm>
            <a:off x="465110" y="5646781"/>
            <a:ext cx="10599055" cy="12112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b="0" i="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4400" b="1" dirty="0">
                <a:solidFill>
                  <a:schemeClr val="bg2"/>
                </a:solidFill>
              </a:rPr>
              <a:t>Empowering Future Business Certainty</a:t>
            </a:r>
            <a:br>
              <a:rPr lang="en-US" sz="1800" dirty="0">
                <a:solidFill>
                  <a:schemeClr val="bg2"/>
                </a:solidFill>
              </a:rPr>
            </a:br>
            <a:endParaRPr lang="en-US" sz="1800" dirty="0">
              <a:solidFill>
                <a:schemeClr val="bg2"/>
              </a:solidFill>
            </a:endParaRPr>
          </a:p>
        </p:txBody>
      </p:sp>
      <p:sp>
        <p:nvSpPr>
          <p:cNvPr id="22" name="Slide Number Placeholder 1">
            <a:extLst>
              <a:ext uri="{FF2B5EF4-FFF2-40B4-BE49-F238E27FC236}">
                <a16:creationId xmlns:a16="http://schemas.microsoft.com/office/drawing/2014/main" id="{09EDE111-226D-DCA9-4264-5C2BF66082C9}"/>
              </a:ext>
            </a:extLst>
          </p:cNvPr>
          <p:cNvSpPr>
            <a:spLocks noGrp="1"/>
          </p:cNvSpPr>
          <p:nvPr>
            <p:ph type="sldNum" sz="quarter" idx="4"/>
          </p:nvPr>
        </p:nvSpPr>
        <p:spPr>
          <a:xfrm>
            <a:off x="11220320" y="6440477"/>
            <a:ext cx="838199" cy="304799"/>
          </a:xfrm>
        </p:spPr>
        <p:txBody>
          <a:bodyPr vert="horz" lIns="91440" tIns="45720" rIns="91440" bIns="45720" rtlCol="0" anchor="t">
            <a:normAutofit/>
          </a:bodyPr>
          <a:lstStyle/>
          <a:p>
            <a:pPr algn="r">
              <a:spcAft>
                <a:spcPts val="600"/>
              </a:spcAft>
            </a:pPr>
            <a:fld id="{08AB70BE-1769-45B8-85A6-0C837432C7E6}" type="slidenum">
              <a:rPr lang="en-US" sz="1000">
                <a:solidFill>
                  <a:srgbClr val="B31166"/>
                </a:solidFill>
                <a:latin typeface="+mn-lt"/>
              </a:rPr>
              <a:pPr algn="r">
                <a:spcAft>
                  <a:spcPts val="600"/>
                </a:spcAft>
              </a:pPr>
              <a:t>1</a:t>
            </a:fld>
            <a:endParaRPr lang="en-US" sz="1000" dirty="0">
              <a:solidFill>
                <a:srgbClr val="B31166"/>
              </a:solidFill>
              <a:latin typeface="+mn-lt"/>
            </a:endParaRPr>
          </a:p>
        </p:txBody>
      </p:sp>
    </p:spTree>
    <p:extLst>
      <p:ext uri="{BB962C8B-B14F-4D97-AF65-F5344CB8AC3E}">
        <p14:creationId xmlns:p14="http://schemas.microsoft.com/office/powerpoint/2010/main" val="40537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400"/>
                                        <p:tgtEl>
                                          <p:spTgt spid="20"/>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89D8D-6695-D079-280A-1AB9F95FD2D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2EC4E99-5D51-A928-C944-D6C02DF5B18E}"/>
              </a:ext>
            </a:extLst>
          </p:cNvPr>
          <p:cNvPicPr>
            <a:picLocks noChangeAspect="1"/>
          </p:cNvPicPr>
          <p:nvPr/>
        </p:nvPicPr>
        <p:blipFill>
          <a:blip r:embed="rId3"/>
          <a:stretch>
            <a:fillRect/>
          </a:stretch>
        </p:blipFill>
        <p:spPr>
          <a:xfrm>
            <a:off x="-1" y="0"/>
            <a:ext cx="12200793" cy="6857997"/>
          </a:xfrm>
          <a:prstGeom prst="rect">
            <a:avLst/>
          </a:prstGeom>
        </p:spPr>
      </p:pic>
      <p:graphicFrame>
        <p:nvGraphicFramePr>
          <p:cNvPr id="5" name="Content Placeholder 4">
            <a:extLst>
              <a:ext uri="{FF2B5EF4-FFF2-40B4-BE49-F238E27FC236}">
                <a16:creationId xmlns:a16="http://schemas.microsoft.com/office/drawing/2014/main" id="{06347E9D-76EC-E57E-4D3D-B0F7753E0098}"/>
              </a:ext>
            </a:extLst>
          </p:cNvPr>
          <p:cNvGraphicFramePr>
            <a:graphicFrameLocks noGrp="1"/>
          </p:cNvGraphicFramePr>
          <p:nvPr>
            <p:ph sz="quarter" idx="10"/>
            <p:extLst>
              <p:ext uri="{D42A27DB-BD31-4B8C-83A1-F6EECF244321}">
                <p14:modId xmlns:p14="http://schemas.microsoft.com/office/powerpoint/2010/main" val="3403466891"/>
              </p:ext>
            </p:extLst>
          </p:nvPr>
        </p:nvGraphicFramePr>
        <p:xfrm>
          <a:off x="0" y="1207477"/>
          <a:ext cx="3346904" cy="5650520"/>
        </p:xfrm>
        <a:graphic>
          <a:graphicData uri="http://schemas.openxmlformats.org/drawingml/2006/table">
            <a:tbl>
              <a:tblPr firstRow="1" bandRow="1">
                <a:tableStyleId>{0E3FDE45-AF77-4B5C-9715-49D594BDF05E}</a:tableStyleId>
              </a:tblPr>
              <a:tblGrid>
                <a:gridCol w="3346904">
                  <a:extLst>
                    <a:ext uri="{9D8B030D-6E8A-4147-A177-3AD203B41FA5}">
                      <a16:colId xmlns:a16="http://schemas.microsoft.com/office/drawing/2014/main" val="1628137743"/>
                    </a:ext>
                  </a:extLst>
                </a:gridCol>
              </a:tblGrid>
              <a:tr h="3776720">
                <a:tc>
                  <a:txBody>
                    <a:bodyPr/>
                    <a:lstStyle/>
                    <a:p>
                      <a:pPr algn="l"/>
                      <a:r>
                        <a:rPr lang="en-US" sz="1600" dirty="0">
                          <a:solidFill>
                            <a:schemeClr val="bg1"/>
                          </a:solidFill>
                        </a:rPr>
                        <a:t>Correlation matrix / Pair plot : </a:t>
                      </a:r>
                    </a:p>
                    <a:p>
                      <a:pPr algn="l"/>
                      <a:endParaRPr lang="en-US" sz="1600" dirty="0">
                        <a:solidFill>
                          <a:schemeClr val="bg1"/>
                        </a:solidFill>
                      </a:endParaRPr>
                    </a:p>
                    <a:p>
                      <a:pPr algn="l"/>
                      <a:r>
                        <a:rPr lang="en-US" sz="1400" dirty="0">
                          <a:solidFill>
                            <a:schemeClr val="bg1"/>
                          </a:solidFill>
                        </a:rPr>
                        <a:t>Provides comprehensive visualization overview of the linear relationships and distributions of key numerical features. They confirm that Amount and Sales are heavily intertwined, and Opportunity Quantity is a primary driver of sales value. This EDA reinforces the importance of carefully selecting features for predictive modeling to avoid data leakage and build truly insightful models.</a:t>
                      </a:r>
                      <a:endParaRPr 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615187566"/>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671225343"/>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275209375"/>
                  </a:ext>
                </a:extLst>
              </a:tr>
            </a:tbl>
          </a:graphicData>
        </a:graphic>
      </p:graphicFrame>
      <p:sp>
        <p:nvSpPr>
          <p:cNvPr id="2" name="Slide Number Placeholder 1">
            <a:extLst>
              <a:ext uri="{FF2B5EF4-FFF2-40B4-BE49-F238E27FC236}">
                <a16:creationId xmlns:a16="http://schemas.microsoft.com/office/drawing/2014/main" id="{607CB2E5-4900-37AA-4A2C-37977D5AC3FB}"/>
              </a:ext>
            </a:extLst>
          </p:cNvPr>
          <p:cNvSpPr>
            <a:spLocks noGrp="1"/>
          </p:cNvSpPr>
          <p:nvPr>
            <p:ph type="sldNum" sz="quarter" idx="4"/>
          </p:nvPr>
        </p:nvSpPr>
        <p:spPr/>
        <p:txBody>
          <a:bodyPr/>
          <a:lstStyle/>
          <a:p>
            <a:fld id="{08AB70BE-1769-45B8-85A6-0C837432C7E6}" type="slidenum">
              <a:rPr lang="en-US" smtClean="0"/>
              <a:pPr/>
              <a:t>10</a:t>
            </a:fld>
            <a:endParaRPr lang="en-US" dirty="0"/>
          </a:p>
        </p:txBody>
      </p:sp>
      <p:sp>
        <p:nvSpPr>
          <p:cNvPr id="3" name="Flowchart: Delay 2">
            <a:extLst>
              <a:ext uri="{FF2B5EF4-FFF2-40B4-BE49-F238E27FC236}">
                <a16:creationId xmlns:a16="http://schemas.microsoft.com/office/drawing/2014/main" id="{741B31A8-A487-A8A7-9D88-273637B808E1}"/>
              </a:ext>
            </a:extLst>
          </p:cNvPr>
          <p:cNvSpPr/>
          <p:nvPr/>
        </p:nvSpPr>
        <p:spPr>
          <a:xfrm>
            <a:off x="0" y="0"/>
            <a:ext cx="2516076" cy="1207477"/>
          </a:xfrm>
          <a:prstGeom prst="flowChartDelay">
            <a:avLst/>
          </a:prstGeom>
          <a:solidFill>
            <a:schemeClr val="accent5">
              <a:lumMod val="75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6" name="Picture 5">
            <a:extLst>
              <a:ext uri="{FF2B5EF4-FFF2-40B4-BE49-F238E27FC236}">
                <a16:creationId xmlns:a16="http://schemas.microsoft.com/office/drawing/2014/main" id="{9B112679-0635-0E3E-D6D6-747CA53ECA11}"/>
              </a:ext>
            </a:extLst>
          </p:cNvPr>
          <p:cNvPicPr>
            <a:picLocks noChangeAspect="1"/>
          </p:cNvPicPr>
          <p:nvPr/>
        </p:nvPicPr>
        <p:blipFill>
          <a:blip r:embed="rId4"/>
          <a:stretch>
            <a:fillRect/>
          </a:stretch>
        </p:blipFill>
        <p:spPr>
          <a:xfrm>
            <a:off x="479064" y="4402301"/>
            <a:ext cx="2388775" cy="2455696"/>
          </a:xfrm>
          <a:prstGeom prst="rect">
            <a:avLst/>
          </a:prstGeom>
        </p:spPr>
      </p:pic>
      <p:pic>
        <p:nvPicPr>
          <p:cNvPr id="8" name="Picture 7">
            <a:extLst>
              <a:ext uri="{FF2B5EF4-FFF2-40B4-BE49-F238E27FC236}">
                <a16:creationId xmlns:a16="http://schemas.microsoft.com/office/drawing/2014/main" id="{35B867B9-F071-52BE-391C-2314924E6B27}"/>
              </a:ext>
            </a:extLst>
          </p:cNvPr>
          <p:cNvPicPr>
            <a:picLocks noChangeAspect="1"/>
          </p:cNvPicPr>
          <p:nvPr/>
        </p:nvPicPr>
        <p:blipFill>
          <a:blip r:embed="rId5"/>
          <a:stretch>
            <a:fillRect/>
          </a:stretch>
        </p:blipFill>
        <p:spPr>
          <a:xfrm>
            <a:off x="3399047" y="0"/>
            <a:ext cx="7326615" cy="6858000"/>
          </a:xfrm>
          <a:prstGeom prst="rect">
            <a:avLst/>
          </a:prstGeom>
        </p:spPr>
      </p:pic>
    </p:spTree>
    <p:extLst>
      <p:ext uri="{BB962C8B-B14F-4D97-AF65-F5344CB8AC3E}">
        <p14:creationId xmlns:p14="http://schemas.microsoft.com/office/powerpoint/2010/main" val="333784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AFADF-880E-8AC7-5626-71AC236CA8F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6BB94DD-D7C7-5DAF-E4B6-3D91FE4C0713}"/>
              </a:ext>
            </a:extLst>
          </p:cNvPr>
          <p:cNvPicPr>
            <a:picLocks noChangeAspect="1"/>
          </p:cNvPicPr>
          <p:nvPr/>
        </p:nvPicPr>
        <p:blipFill>
          <a:blip r:embed="rId3"/>
          <a:stretch>
            <a:fillRect/>
          </a:stretch>
        </p:blipFill>
        <p:spPr>
          <a:xfrm>
            <a:off x="0" y="-1"/>
            <a:ext cx="12209808" cy="6858000"/>
          </a:xfrm>
          <a:prstGeom prst="rect">
            <a:avLst/>
          </a:prstGeom>
        </p:spPr>
      </p:pic>
      <p:sp>
        <p:nvSpPr>
          <p:cNvPr id="7" name="Content Placeholder 6">
            <a:extLst>
              <a:ext uri="{FF2B5EF4-FFF2-40B4-BE49-F238E27FC236}">
                <a16:creationId xmlns:a16="http://schemas.microsoft.com/office/drawing/2014/main" id="{2663706F-8BEC-A9E3-BDD5-1D472F6189BA}"/>
              </a:ext>
            </a:extLst>
          </p:cNvPr>
          <p:cNvSpPr>
            <a:spLocks noGrp="1"/>
          </p:cNvSpPr>
          <p:nvPr>
            <p:ph sz="quarter" idx="10"/>
          </p:nvPr>
        </p:nvSpPr>
        <p:spPr>
          <a:xfrm>
            <a:off x="1174172" y="189176"/>
            <a:ext cx="10484428" cy="6479648"/>
          </a:xfrm>
          <a:solidFill>
            <a:schemeClr val="accent5">
              <a:lumMod val="40000"/>
              <a:lumOff val="60000"/>
            </a:schemeClr>
          </a:solidFill>
        </p:spPr>
        <p:txBody>
          <a:bodyPr>
            <a:normAutofit/>
          </a:bodyPr>
          <a:lstStyle/>
          <a:p>
            <a:pPr marL="0" indent="0">
              <a:buNone/>
            </a:pPr>
            <a:r>
              <a:rPr lang="en-US" sz="3600" b="1" dirty="0"/>
              <a:t>EDA Key Takeaways</a:t>
            </a:r>
          </a:p>
          <a:p>
            <a:endParaRPr lang="en-US" b="1" dirty="0"/>
          </a:p>
          <a:p>
            <a:endParaRPr lang="en-US" b="1" dirty="0"/>
          </a:p>
          <a:p>
            <a:endParaRPr lang="en-US" b="1" dirty="0"/>
          </a:p>
          <a:p>
            <a:r>
              <a:rPr lang="en-US" b="1" dirty="0"/>
              <a:t>Top 10 Product Names by Number of Opportunities:</a:t>
            </a:r>
          </a:p>
          <a:p>
            <a:pPr lvl="1"/>
            <a:r>
              <a:rPr lang="en-US" b="1" dirty="0"/>
              <a:t>"MOL Standard" is a flagship product or a common component in many deals. </a:t>
            </a:r>
          </a:p>
          <a:p>
            <a:pPr lvl="1"/>
            <a:r>
              <a:rPr lang="en-US" b="1" dirty="0"/>
              <a:t>Understanding its sales cycle, customer satisfaction, and cross-selling potential with other products is crucial. </a:t>
            </a:r>
          </a:p>
          <a:p>
            <a:pPr lvl="1"/>
            <a:r>
              <a:rPr lang="en-US" b="1" dirty="0"/>
              <a:t>For other products, evaluate if their lower frequency is due to market demand or less focused sales efforts.</a:t>
            </a:r>
          </a:p>
          <a:p>
            <a:pPr lvl="1"/>
            <a:endParaRPr lang="en-US" b="1" dirty="0"/>
          </a:p>
          <a:p>
            <a:r>
              <a:rPr lang="en-US" b="1" dirty="0"/>
              <a:t>Sales Distribution by Industry:</a:t>
            </a:r>
          </a:p>
          <a:p>
            <a:pPr lvl="1"/>
            <a:r>
              <a:rPr lang="en-US" b="1" dirty="0"/>
              <a:t>Focus sales and marketing efforts on industries that consistently yield high-value opportunities. Identify the characteristics of high-value deals within these industries to optimize sales strategies. For industries with lower average sales, consider volume-based strategies or re-evaluating the effort-to-return ratio.</a:t>
            </a:r>
          </a:p>
          <a:p>
            <a:pPr lvl="1"/>
            <a:endParaRPr lang="en-US" b="1" dirty="0"/>
          </a:p>
        </p:txBody>
      </p:sp>
      <p:sp>
        <p:nvSpPr>
          <p:cNvPr id="2" name="Slide Number Placeholder 1">
            <a:extLst>
              <a:ext uri="{FF2B5EF4-FFF2-40B4-BE49-F238E27FC236}">
                <a16:creationId xmlns:a16="http://schemas.microsoft.com/office/drawing/2014/main" id="{E43579EE-F908-B2C9-929A-DD686930D49B}"/>
              </a:ext>
            </a:extLst>
          </p:cNvPr>
          <p:cNvSpPr>
            <a:spLocks noGrp="1"/>
          </p:cNvSpPr>
          <p:nvPr>
            <p:ph type="sldNum" sz="quarter" idx="4"/>
          </p:nvPr>
        </p:nvSpPr>
        <p:spPr>
          <a:xfrm>
            <a:off x="11286504" y="6077691"/>
            <a:ext cx="1295400" cy="874895"/>
          </a:xfrm>
        </p:spPr>
        <p:txBody>
          <a:bodyPr/>
          <a:lstStyle/>
          <a:p>
            <a:fld id="{08AB70BE-1769-45B8-85A6-0C837432C7E6}" type="slidenum">
              <a:rPr lang="en-US" smtClean="0"/>
              <a:pPr/>
              <a:t>11</a:t>
            </a:fld>
            <a:endParaRPr lang="en-US" dirty="0"/>
          </a:p>
        </p:txBody>
      </p:sp>
      <p:sp>
        <p:nvSpPr>
          <p:cNvPr id="3" name="Flowchart: Delay 2">
            <a:extLst>
              <a:ext uri="{FF2B5EF4-FFF2-40B4-BE49-F238E27FC236}">
                <a16:creationId xmlns:a16="http://schemas.microsoft.com/office/drawing/2014/main" id="{BDB6FD4C-5DA5-38BA-BEC4-904073FDB560}"/>
              </a:ext>
            </a:extLst>
          </p:cNvPr>
          <p:cNvSpPr/>
          <p:nvPr/>
        </p:nvSpPr>
        <p:spPr>
          <a:xfrm>
            <a:off x="9132504" y="189176"/>
            <a:ext cx="2526096" cy="1130469"/>
          </a:xfrm>
          <a:prstGeom prst="flowChartDelay">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spTree>
    <p:extLst>
      <p:ext uri="{BB962C8B-B14F-4D97-AF65-F5344CB8AC3E}">
        <p14:creationId xmlns:p14="http://schemas.microsoft.com/office/powerpoint/2010/main" val="4241610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708AE-4A6D-BD8F-D508-34F43302095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7242820-1378-DD51-2E34-6A54B9693E7D}"/>
              </a:ext>
            </a:extLst>
          </p:cNvPr>
          <p:cNvPicPr>
            <a:picLocks noChangeAspect="1"/>
          </p:cNvPicPr>
          <p:nvPr/>
        </p:nvPicPr>
        <p:blipFill>
          <a:blip r:embed="rId3"/>
          <a:stretch>
            <a:fillRect/>
          </a:stretch>
        </p:blipFill>
        <p:spPr>
          <a:xfrm>
            <a:off x="0" y="-1"/>
            <a:ext cx="12188156" cy="6858000"/>
          </a:xfrm>
          <a:prstGeom prst="rect">
            <a:avLst/>
          </a:prstGeom>
        </p:spPr>
      </p:pic>
      <p:sp>
        <p:nvSpPr>
          <p:cNvPr id="7" name="Content Placeholder 6">
            <a:extLst>
              <a:ext uri="{FF2B5EF4-FFF2-40B4-BE49-F238E27FC236}">
                <a16:creationId xmlns:a16="http://schemas.microsoft.com/office/drawing/2014/main" id="{6B4EDC18-7266-020E-F8AB-6AE1EAB62DFF}"/>
              </a:ext>
            </a:extLst>
          </p:cNvPr>
          <p:cNvSpPr>
            <a:spLocks noGrp="1"/>
          </p:cNvSpPr>
          <p:nvPr>
            <p:ph sz="quarter" idx="10"/>
          </p:nvPr>
        </p:nvSpPr>
        <p:spPr>
          <a:xfrm>
            <a:off x="1174172" y="189176"/>
            <a:ext cx="10484428" cy="6479648"/>
          </a:xfrm>
          <a:solidFill>
            <a:schemeClr val="accent5">
              <a:lumMod val="60000"/>
              <a:lumOff val="40000"/>
            </a:schemeClr>
          </a:solidFill>
        </p:spPr>
        <p:txBody>
          <a:bodyPr>
            <a:normAutofit/>
          </a:bodyPr>
          <a:lstStyle/>
          <a:p>
            <a:r>
              <a:rPr lang="en-US" b="1" dirty="0"/>
              <a:t>EDA Key Takeaways</a:t>
            </a:r>
          </a:p>
          <a:p>
            <a:endParaRPr lang="en-US" b="1" dirty="0"/>
          </a:p>
          <a:p>
            <a:r>
              <a:rPr lang="en-US" b="1" dirty="0"/>
              <a:t>Sales vs. Amount (discount granted): </a:t>
            </a:r>
          </a:p>
          <a:p>
            <a:pPr lvl="1"/>
            <a:r>
              <a:rPr lang="en-US" b="1" dirty="0"/>
              <a:t>Sales Team close deal close to their original opportunity amount.</a:t>
            </a:r>
          </a:p>
          <a:p>
            <a:pPr lvl="1"/>
            <a:r>
              <a:rPr lang="en-US" b="1" dirty="0"/>
              <a:t>Discount apply did not alter amount in large scale. Further investigate</a:t>
            </a:r>
          </a:p>
          <a:p>
            <a:pPr lvl="1"/>
            <a:r>
              <a:rPr lang="en-US" b="1" dirty="0"/>
              <a:t>On high-discount could reveal impact on profitability</a:t>
            </a:r>
          </a:p>
          <a:p>
            <a:endParaRPr lang="en-US" b="1" dirty="0"/>
          </a:p>
          <a:p>
            <a:r>
              <a:rPr lang="en-US" b="1" dirty="0"/>
              <a:t>Opportunity Win/Loss Rate by Account Type:</a:t>
            </a:r>
          </a:p>
          <a:p>
            <a:pPr lvl="1"/>
            <a:r>
              <a:rPr lang="en-US" b="1" dirty="0"/>
              <a:t>Strategic focus on "Gold" and "Platinum" accounts is paying off in terms of win rates. Consider analyzing the sales strategies or challenges specific to "Silver" and "Bronze" accounts to improve their win rates or re-evaluate the effort allocation if these tiers are less profitable.</a:t>
            </a:r>
          </a:p>
          <a:p>
            <a:endParaRPr lang="en-US" b="1" dirty="0"/>
          </a:p>
          <a:p>
            <a:r>
              <a:rPr lang="en-US" b="1" dirty="0"/>
              <a:t>Total Sales By Billing Region:</a:t>
            </a:r>
          </a:p>
          <a:p>
            <a:pPr lvl="1"/>
            <a:r>
              <a:rPr lang="en-US" b="1" dirty="0"/>
              <a:t>The "West" region is a primary revenue driver. Investigate the success factors in the "West" (e.g., market density, sales team strength, specific industries) and consider replicating successful strategies in underperforming regions. Resource allocation and sales targets might need to be adjusted based on regional performance.</a:t>
            </a:r>
          </a:p>
          <a:p>
            <a:pPr lvl="1"/>
            <a:endParaRPr lang="en-US" b="1" dirty="0"/>
          </a:p>
        </p:txBody>
      </p:sp>
      <p:sp>
        <p:nvSpPr>
          <p:cNvPr id="2" name="Slide Number Placeholder 1">
            <a:extLst>
              <a:ext uri="{FF2B5EF4-FFF2-40B4-BE49-F238E27FC236}">
                <a16:creationId xmlns:a16="http://schemas.microsoft.com/office/drawing/2014/main" id="{0395C8AE-C3E9-1735-3239-47746892764B}"/>
              </a:ext>
            </a:extLst>
          </p:cNvPr>
          <p:cNvSpPr>
            <a:spLocks noGrp="1"/>
          </p:cNvSpPr>
          <p:nvPr>
            <p:ph type="sldNum" sz="quarter" idx="4"/>
          </p:nvPr>
        </p:nvSpPr>
        <p:spPr>
          <a:xfrm>
            <a:off x="11275678" y="6172281"/>
            <a:ext cx="1295400" cy="874895"/>
          </a:xfrm>
        </p:spPr>
        <p:txBody>
          <a:bodyPr/>
          <a:lstStyle/>
          <a:p>
            <a:fld id="{08AB70BE-1769-45B8-85A6-0C837432C7E6}" type="slidenum">
              <a:rPr lang="en-US" smtClean="0"/>
              <a:pPr/>
              <a:t>12</a:t>
            </a:fld>
            <a:endParaRPr lang="en-US" dirty="0"/>
          </a:p>
        </p:txBody>
      </p:sp>
      <p:sp>
        <p:nvSpPr>
          <p:cNvPr id="3" name="Flowchart: Delay 2">
            <a:extLst>
              <a:ext uri="{FF2B5EF4-FFF2-40B4-BE49-F238E27FC236}">
                <a16:creationId xmlns:a16="http://schemas.microsoft.com/office/drawing/2014/main" id="{369DE88B-77B7-0047-D733-F59C4FEF5F50}"/>
              </a:ext>
            </a:extLst>
          </p:cNvPr>
          <p:cNvSpPr/>
          <p:nvPr/>
        </p:nvSpPr>
        <p:spPr>
          <a:xfrm>
            <a:off x="9173183" y="189176"/>
            <a:ext cx="2485417"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spTree>
    <p:extLst>
      <p:ext uri="{BB962C8B-B14F-4D97-AF65-F5344CB8AC3E}">
        <p14:creationId xmlns:p14="http://schemas.microsoft.com/office/powerpoint/2010/main" val="4221078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AB2F1-5433-2C1A-34D4-08B25DC07A6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681F40B-2464-D213-80F7-B741FDBB9796}"/>
              </a:ext>
            </a:extLst>
          </p:cNvPr>
          <p:cNvPicPr>
            <a:picLocks noChangeAspect="1"/>
          </p:cNvPicPr>
          <p:nvPr/>
        </p:nvPicPr>
        <p:blipFill>
          <a:blip r:embed="rId3"/>
          <a:stretch>
            <a:fillRect/>
          </a:stretch>
        </p:blipFill>
        <p:spPr>
          <a:xfrm>
            <a:off x="0" y="-1"/>
            <a:ext cx="12188611" cy="6858000"/>
          </a:xfrm>
          <a:prstGeom prst="rect">
            <a:avLst/>
          </a:prstGeom>
        </p:spPr>
      </p:pic>
      <p:graphicFrame>
        <p:nvGraphicFramePr>
          <p:cNvPr id="5" name="Content Placeholder 4">
            <a:extLst>
              <a:ext uri="{FF2B5EF4-FFF2-40B4-BE49-F238E27FC236}">
                <a16:creationId xmlns:a16="http://schemas.microsoft.com/office/drawing/2014/main" id="{669EA662-8797-1DAD-686E-A67FA2E2A101}"/>
              </a:ext>
            </a:extLst>
          </p:cNvPr>
          <p:cNvGraphicFramePr>
            <a:graphicFrameLocks noGrp="1"/>
          </p:cNvGraphicFramePr>
          <p:nvPr>
            <p:ph sz="quarter" idx="10"/>
            <p:extLst>
              <p:ext uri="{D42A27DB-BD31-4B8C-83A1-F6EECF244321}">
                <p14:modId xmlns:p14="http://schemas.microsoft.com/office/powerpoint/2010/main" val="2491089350"/>
              </p:ext>
            </p:extLst>
          </p:nvPr>
        </p:nvGraphicFramePr>
        <p:xfrm>
          <a:off x="932070" y="1498060"/>
          <a:ext cx="5163930" cy="4551269"/>
        </p:xfrm>
        <a:graphic>
          <a:graphicData uri="http://schemas.openxmlformats.org/drawingml/2006/table">
            <a:tbl>
              <a:tblPr firstRow="1" bandRow="1">
                <a:tableStyleId>{0E3FDE45-AF77-4B5C-9715-49D594BDF05E}</a:tableStyleId>
              </a:tblPr>
              <a:tblGrid>
                <a:gridCol w="5163930">
                  <a:extLst>
                    <a:ext uri="{9D8B030D-6E8A-4147-A177-3AD203B41FA5}">
                      <a16:colId xmlns:a16="http://schemas.microsoft.com/office/drawing/2014/main" val="435356065"/>
                    </a:ext>
                  </a:extLst>
                </a:gridCol>
              </a:tblGrid>
              <a:tr h="836836">
                <a:tc>
                  <a:txBody>
                    <a:bodyPr/>
                    <a:lstStyle/>
                    <a:p>
                      <a:r>
                        <a:rPr lang="en-US" sz="2400" b="1" dirty="0">
                          <a:solidFill>
                            <a:schemeClr val="tx1"/>
                          </a:solidFill>
                        </a:rPr>
                        <a:t>Evaluation Models Review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476775982"/>
                  </a:ext>
                </a:extLst>
              </a:tr>
              <a:tr h="2269440">
                <a:tc>
                  <a:txBody>
                    <a:bodyPr/>
                    <a:lstStyle/>
                    <a:p>
                      <a:endParaRPr lang="en-US" sz="1800" b="1" i="0" u="none" strike="noStrike" kern="1200" baseline="0" dirty="0">
                        <a:solidFill>
                          <a:schemeClr val="tx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800" b="1" i="0" u="none" strike="noStrike" kern="1200" baseline="0" dirty="0">
                          <a:solidFill>
                            <a:schemeClr val="tx1"/>
                          </a:solidFill>
                          <a:latin typeface="+mn-lt"/>
                          <a:ea typeface="+mn-ea"/>
                          <a:cs typeface="+mn-cs"/>
                        </a:rPr>
                        <a:t>Random Forest Regressor  (RFR)</a:t>
                      </a:r>
                    </a:p>
                    <a:p>
                      <a:pPr marL="285750" indent="-285750">
                        <a:lnSpc>
                          <a:spcPct val="150000"/>
                        </a:lnSpc>
                        <a:buFont typeface="Wingdings" panose="05000000000000000000" pitchFamily="2" charset="2"/>
                        <a:buChar char="Ø"/>
                      </a:pPr>
                      <a:r>
                        <a:rPr lang="en-US" sz="1800" b="1" i="0" u="none" strike="noStrike" kern="1200" baseline="0" dirty="0">
                          <a:solidFill>
                            <a:schemeClr val="tx1"/>
                          </a:solidFill>
                          <a:latin typeface="+mn-lt"/>
                          <a:ea typeface="+mn-ea"/>
                          <a:cs typeface="+mn-cs"/>
                        </a:rPr>
                        <a:t>Gradient Boosting Regressor (light GBM)</a:t>
                      </a:r>
                    </a:p>
                    <a:p>
                      <a:pPr marL="285750" indent="-285750">
                        <a:lnSpc>
                          <a:spcPct val="150000"/>
                        </a:lnSpc>
                        <a:buFont typeface="Wingdings" panose="05000000000000000000" pitchFamily="2" charset="2"/>
                        <a:buChar char="Ø"/>
                      </a:pPr>
                      <a:r>
                        <a:rPr lang="en-US" sz="1800" b="1" i="0" u="none" strike="noStrike" kern="1200" baseline="0" dirty="0">
                          <a:solidFill>
                            <a:schemeClr val="tx1"/>
                          </a:solidFill>
                          <a:latin typeface="+mn-lt"/>
                          <a:ea typeface="+mn-ea"/>
                          <a:cs typeface="+mn-cs"/>
                        </a:rPr>
                        <a:t>Logistic Regression (LR) </a:t>
                      </a: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800" b="1" i="0" u="none" strike="noStrike" kern="1200" baseline="0" dirty="0">
                          <a:solidFill>
                            <a:schemeClr val="tx1"/>
                          </a:solidFill>
                          <a:latin typeface="+mn-lt"/>
                          <a:ea typeface="+mn-ea"/>
                          <a:cs typeface="+mn-cs"/>
                        </a:rPr>
                        <a:t>Support Vector Regressor (SVR)</a:t>
                      </a:r>
                    </a:p>
                    <a:p>
                      <a:pPr marL="285750" indent="-285750">
                        <a:lnSpc>
                          <a:spcPct val="150000"/>
                        </a:lnSpc>
                        <a:buFont typeface="Wingdings" panose="05000000000000000000" pitchFamily="2" charset="2"/>
                        <a:buChar char="Ø"/>
                      </a:pPr>
                      <a:r>
                        <a:rPr lang="en-US" sz="1800" b="1" i="0" u="none" strike="noStrike" kern="1200" baseline="0" dirty="0">
                          <a:solidFill>
                            <a:schemeClr val="tx1"/>
                          </a:solidFill>
                          <a:latin typeface="+mn-lt"/>
                          <a:ea typeface="+mn-ea"/>
                          <a:cs typeface="+mn-cs"/>
                        </a:rPr>
                        <a:t>K-Nearest Neighbors (KNN) </a:t>
                      </a:r>
                    </a:p>
                    <a:p>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07374435"/>
                  </a:ext>
                </a:extLst>
              </a:tr>
              <a:tr h="1047433">
                <a:tc>
                  <a:txBody>
                    <a:bodyPr/>
                    <a:lstStyle/>
                    <a:p>
                      <a:r>
                        <a:rPr lang="en-US" sz="1800" b="1" i="0" u="none" strike="noStrike" kern="1200" baseline="0" dirty="0">
                          <a:solidFill>
                            <a:schemeClr val="tx1"/>
                          </a:solidFill>
                          <a:latin typeface="+mn-lt"/>
                          <a:ea typeface="+mn-ea"/>
                          <a:cs typeface="+mn-cs"/>
                        </a:rPr>
                        <a:t>From these 5 models, choose the best model based on performance metric of accuracy, precision, recall and F1 score.</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A1D4BDF0-03B9-452F-D52C-9363E648B460}"/>
              </a:ext>
            </a:extLst>
          </p:cNvPr>
          <p:cNvSpPr>
            <a:spLocks noGrp="1"/>
          </p:cNvSpPr>
          <p:nvPr>
            <p:ph type="sldNum" sz="quarter" idx="4"/>
          </p:nvPr>
        </p:nvSpPr>
        <p:spPr/>
        <p:txBody>
          <a:bodyPr/>
          <a:lstStyle/>
          <a:p>
            <a:fld id="{08AB70BE-1769-45B8-85A6-0C837432C7E6}" type="slidenum">
              <a:rPr lang="en-US" smtClean="0"/>
              <a:pPr/>
              <a:t>13</a:t>
            </a:fld>
            <a:endParaRPr lang="en-US" dirty="0"/>
          </a:p>
        </p:txBody>
      </p:sp>
      <p:sp>
        <p:nvSpPr>
          <p:cNvPr id="3" name="Flowchart: Delay 2">
            <a:extLst>
              <a:ext uri="{FF2B5EF4-FFF2-40B4-BE49-F238E27FC236}">
                <a16:creationId xmlns:a16="http://schemas.microsoft.com/office/drawing/2014/main" id="{33900C82-5AD5-B49A-8071-DE0D0E8BDC0D}"/>
              </a:ext>
            </a:extLst>
          </p:cNvPr>
          <p:cNvSpPr/>
          <p:nvPr/>
        </p:nvSpPr>
        <p:spPr>
          <a:xfrm>
            <a:off x="932071" y="97094"/>
            <a:ext cx="2516076"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Machine Learning Models</a:t>
            </a:r>
          </a:p>
        </p:txBody>
      </p:sp>
    </p:spTree>
    <p:extLst>
      <p:ext uri="{BB962C8B-B14F-4D97-AF65-F5344CB8AC3E}">
        <p14:creationId xmlns:p14="http://schemas.microsoft.com/office/powerpoint/2010/main" val="4122562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48000">
              <a:schemeClr val="accent6">
                <a:lumMod val="97000"/>
                <a:lumOff val="3000"/>
              </a:schemeClr>
            </a:gs>
            <a:gs pos="100000">
              <a:schemeClr val="accent6">
                <a:lumMod val="60000"/>
                <a:lumOff val="40000"/>
              </a:schemeClr>
            </a:gs>
          </a:gsLst>
          <a:lin ang="16200000" scaled="1"/>
        </a:gradFill>
        <a:effectLst/>
      </p:bgPr>
    </p:bg>
    <p:spTree>
      <p:nvGrpSpPr>
        <p:cNvPr id="1" name="">
          <a:extLst>
            <a:ext uri="{FF2B5EF4-FFF2-40B4-BE49-F238E27FC236}">
              <a16:creationId xmlns:a16="http://schemas.microsoft.com/office/drawing/2014/main" id="{DE3EE504-6F33-9CDE-6AC8-8ED99CE84BD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A5770BD-060E-16A4-C29B-932B709551DB}"/>
              </a:ext>
            </a:extLst>
          </p:cNvPr>
          <p:cNvPicPr>
            <a:picLocks noChangeAspect="1"/>
          </p:cNvPicPr>
          <p:nvPr/>
        </p:nvPicPr>
        <p:blipFill>
          <a:blip r:embed="rId3"/>
          <a:stretch>
            <a:fillRect/>
          </a:stretch>
        </p:blipFill>
        <p:spPr>
          <a:xfrm>
            <a:off x="0" y="-1"/>
            <a:ext cx="12192000" cy="6866223"/>
          </a:xfrm>
          <a:prstGeom prst="rect">
            <a:avLst/>
          </a:prstGeom>
        </p:spPr>
      </p:pic>
      <p:graphicFrame>
        <p:nvGraphicFramePr>
          <p:cNvPr id="12" name="Content Placeholder 11">
            <a:extLst>
              <a:ext uri="{FF2B5EF4-FFF2-40B4-BE49-F238E27FC236}">
                <a16:creationId xmlns:a16="http://schemas.microsoft.com/office/drawing/2014/main" id="{72F794CD-884C-0A2C-EABF-70F14C9E37C8}"/>
              </a:ext>
            </a:extLst>
          </p:cNvPr>
          <p:cNvGraphicFramePr>
            <a:graphicFrameLocks noGrp="1"/>
          </p:cNvGraphicFramePr>
          <p:nvPr>
            <p:ph sz="quarter" idx="10"/>
            <p:extLst>
              <p:ext uri="{D42A27DB-BD31-4B8C-83A1-F6EECF244321}">
                <p14:modId xmlns:p14="http://schemas.microsoft.com/office/powerpoint/2010/main" val="2379857710"/>
              </p:ext>
            </p:extLst>
          </p:nvPr>
        </p:nvGraphicFramePr>
        <p:xfrm>
          <a:off x="1081612" y="139816"/>
          <a:ext cx="8633158" cy="6098549"/>
        </p:xfrm>
        <a:graphic>
          <a:graphicData uri="http://schemas.openxmlformats.org/drawingml/2006/table">
            <a:tbl>
              <a:tblPr firstRow="1" bandRow="1">
                <a:tableStyleId>{0E3FDE45-AF77-4B5C-9715-49D594BDF05E}</a:tableStyleId>
              </a:tblPr>
              <a:tblGrid>
                <a:gridCol w="8633158">
                  <a:extLst>
                    <a:ext uri="{9D8B030D-6E8A-4147-A177-3AD203B41FA5}">
                      <a16:colId xmlns:a16="http://schemas.microsoft.com/office/drawing/2014/main" val="3873320034"/>
                    </a:ext>
                  </a:extLst>
                </a:gridCol>
              </a:tblGrid>
              <a:tr h="750683">
                <a:tc>
                  <a:txBody>
                    <a:bodyPr/>
                    <a:lstStyle/>
                    <a:p>
                      <a:r>
                        <a:rPr lang="en-US" sz="3200" dirty="0"/>
                        <a:t>Machine Learning Code Flow (1/4)</a:t>
                      </a:r>
                    </a:p>
                  </a:txBody>
                  <a:tcPr>
                    <a:solidFill>
                      <a:schemeClr val="accent5">
                        <a:lumMod val="75000"/>
                      </a:schemeClr>
                    </a:solidFill>
                  </a:tcPr>
                </a:tc>
                <a:extLst>
                  <a:ext uri="{0D108BD9-81ED-4DB2-BD59-A6C34878D82A}">
                    <a16:rowId xmlns:a16="http://schemas.microsoft.com/office/drawing/2014/main" val="373886323"/>
                  </a:ext>
                </a:extLst>
              </a:tr>
              <a:tr h="2406300">
                <a:tc>
                  <a:txBody>
                    <a:bodyPr/>
                    <a:lstStyle/>
                    <a:p>
                      <a:pPr marL="0" indent="0">
                        <a:buNone/>
                      </a:pPr>
                      <a:r>
                        <a:rPr lang="en-US" b="1" dirty="0"/>
                        <a:t>Import data libraries</a:t>
                      </a:r>
                    </a:p>
                  </a:txBody>
                  <a:tcPr>
                    <a:solidFill>
                      <a:schemeClr val="accent5">
                        <a:lumMod val="75000"/>
                      </a:schemeClr>
                    </a:solidFill>
                  </a:tcPr>
                </a:tc>
                <a:extLst>
                  <a:ext uri="{0D108BD9-81ED-4DB2-BD59-A6C34878D82A}">
                    <a16:rowId xmlns:a16="http://schemas.microsoft.com/office/drawing/2014/main" val="2178940933"/>
                  </a:ext>
                </a:extLst>
              </a:tr>
              <a:tr h="1204206">
                <a:tc>
                  <a:txBody>
                    <a:bodyPr/>
                    <a:lstStyle/>
                    <a:p>
                      <a:r>
                        <a:rPr lang="en-US" b="1" dirty="0"/>
                        <a:t>1. #Categorize 'Sales' into 'Low Sales' and 'High Sales' based on median</a:t>
                      </a:r>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1137693436"/>
                  </a:ext>
                </a:extLst>
              </a:tr>
              <a:tr h="1482099">
                <a:tc>
                  <a:txBody>
                    <a:bodyPr/>
                    <a:lstStyle/>
                    <a:p>
                      <a:r>
                        <a:rPr lang="en-US" b="1" dirty="0"/>
                        <a:t>2. # Define target and features with the expanded list</a:t>
                      </a:r>
                    </a:p>
                    <a:p>
                      <a:endParaRPr lang="en-US" dirty="0"/>
                    </a:p>
                    <a:p>
                      <a:endParaRPr lang="en-US" dirty="0"/>
                    </a:p>
                    <a:p>
                      <a:endParaRPr lang="en-US" dirty="0"/>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3418251082"/>
                  </a:ext>
                </a:extLst>
              </a:tr>
            </a:tbl>
          </a:graphicData>
        </a:graphic>
      </p:graphicFrame>
      <p:sp>
        <p:nvSpPr>
          <p:cNvPr id="2" name="Slide Number Placeholder 1">
            <a:extLst>
              <a:ext uri="{FF2B5EF4-FFF2-40B4-BE49-F238E27FC236}">
                <a16:creationId xmlns:a16="http://schemas.microsoft.com/office/drawing/2014/main" id="{B7614C62-F7E7-FDAD-A760-A4540EFD16D4}"/>
              </a:ext>
            </a:extLst>
          </p:cNvPr>
          <p:cNvSpPr>
            <a:spLocks noGrp="1"/>
          </p:cNvSpPr>
          <p:nvPr>
            <p:ph type="sldNum" sz="quarter" idx="4"/>
          </p:nvPr>
        </p:nvSpPr>
        <p:spPr/>
        <p:txBody>
          <a:bodyPr/>
          <a:lstStyle/>
          <a:p>
            <a:fld id="{08AB70BE-1769-45B8-85A6-0C837432C7E6}" type="slidenum">
              <a:rPr lang="en-US" smtClean="0"/>
              <a:pPr/>
              <a:t>14</a:t>
            </a:fld>
            <a:endParaRPr lang="en-US" dirty="0"/>
          </a:p>
        </p:txBody>
      </p:sp>
      <p:sp>
        <p:nvSpPr>
          <p:cNvPr id="13" name="Flowchart: Delay 12">
            <a:extLst>
              <a:ext uri="{FF2B5EF4-FFF2-40B4-BE49-F238E27FC236}">
                <a16:creationId xmlns:a16="http://schemas.microsoft.com/office/drawing/2014/main" id="{77AA871C-60E0-2B41-4BEC-28B618550505}"/>
              </a:ext>
            </a:extLst>
          </p:cNvPr>
          <p:cNvSpPr/>
          <p:nvPr/>
        </p:nvSpPr>
        <p:spPr>
          <a:xfrm>
            <a:off x="9828340" y="139816"/>
            <a:ext cx="2363660"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15" name="Picture 14">
            <a:extLst>
              <a:ext uri="{FF2B5EF4-FFF2-40B4-BE49-F238E27FC236}">
                <a16:creationId xmlns:a16="http://schemas.microsoft.com/office/drawing/2014/main" id="{F73D20CE-4C5E-341C-A31F-41071084F647}"/>
              </a:ext>
            </a:extLst>
          </p:cNvPr>
          <p:cNvPicPr>
            <a:picLocks noChangeAspect="1"/>
          </p:cNvPicPr>
          <p:nvPr/>
        </p:nvPicPr>
        <p:blipFill>
          <a:blip r:embed="rId4"/>
          <a:stretch>
            <a:fillRect/>
          </a:stretch>
        </p:blipFill>
        <p:spPr>
          <a:xfrm>
            <a:off x="1155123" y="1561667"/>
            <a:ext cx="6286500" cy="1552575"/>
          </a:xfrm>
          <a:prstGeom prst="rect">
            <a:avLst/>
          </a:prstGeom>
        </p:spPr>
      </p:pic>
      <p:pic>
        <p:nvPicPr>
          <p:cNvPr id="19" name="Picture 18">
            <a:extLst>
              <a:ext uri="{FF2B5EF4-FFF2-40B4-BE49-F238E27FC236}">
                <a16:creationId xmlns:a16="http://schemas.microsoft.com/office/drawing/2014/main" id="{FE45ACB8-9472-C3EE-4FBB-5D3468F41280}"/>
              </a:ext>
            </a:extLst>
          </p:cNvPr>
          <p:cNvPicPr>
            <a:picLocks noChangeAspect="1"/>
          </p:cNvPicPr>
          <p:nvPr/>
        </p:nvPicPr>
        <p:blipFill>
          <a:blip r:embed="rId5"/>
          <a:stretch>
            <a:fillRect/>
          </a:stretch>
        </p:blipFill>
        <p:spPr>
          <a:xfrm>
            <a:off x="1078923" y="4932295"/>
            <a:ext cx="6438900" cy="1190625"/>
          </a:xfrm>
          <a:prstGeom prst="rect">
            <a:avLst/>
          </a:prstGeom>
        </p:spPr>
      </p:pic>
      <p:pic>
        <p:nvPicPr>
          <p:cNvPr id="21" name="Picture 20">
            <a:extLst>
              <a:ext uri="{FF2B5EF4-FFF2-40B4-BE49-F238E27FC236}">
                <a16:creationId xmlns:a16="http://schemas.microsoft.com/office/drawing/2014/main" id="{A42BA22C-7CDD-C7A5-BF68-F54CF8A9FDD8}"/>
              </a:ext>
            </a:extLst>
          </p:cNvPr>
          <p:cNvPicPr>
            <a:picLocks noChangeAspect="1"/>
          </p:cNvPicPr>
          <p:nvPr/>
        </p:nvPicPr>
        <p:blipFill>
          <a:blip r:embed="rId6"/>
          <a:stretch>
            <a:fillRect/>
          </a:stretch>
        </p:blipFill>
        <p:spPr>
          <a:xfrm>
            <a:off x="1081612" y="3743759"/>
            <a:ext cx="7658100" cy="657225"/>
          </a:xfrm>
          <a:prstGeom prst="rect">
            <a:avLst/>
          </a:prstGeom>
        </p:spPr>
      </p:pic>
    </p:spTree>
    <p:extLst>
      <p:ext uri="{BB962C8B-B14F-4D97-AF65-F5344CB8AC3E}">
        <p14:creationId xmlns:p14="http://schemas.microsoft.com/office/powerpoint/2010/main" val="119989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277E-4BE9-769C-C9A5-8DDA1A9530F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1787526-47A1-F79C-F2F2-160521BF22F9}"/>
              </a:ext>
            </a:extLst>
          </p:cNvPr>
          <p:cNvPicPr>
            <a:picLocks noChangeAspect="1"/>
          </p:cNvPicPr>
          <p:nvPr/>
        </p:nvPicPr>
        <p:blipFill>
          <a:blip r:embed="rId3"/>
          <a:stretch>
            <a:fillRect/>
          </a:stretch>
        </p:blipFill>
        <p:spPr>
          <a:xfrm>
            <a:off x="0" y="-21370"/>
            <a:ext cx="12192001" cy="6863542"/>
          </a:xfrm>
          <a:prstGeom prst="rect">
            <a:avLst/>
          </a:prstGeom>
        </p:spPr>
      </p:pic>
      <p:graphicFrame>
        <p:nvGraphicFramePr>
          <p:cNvPr id="12" name="Content Placeholder 11">
            <a:extLst>
              <a:ext uri="{FF2B5EF4-FFF2-40B4-BE49-F238E27FC236}">
                <a16:creationId xmlns:a16="http://schemas.microsoft.com/office/drawing/2014/main" id="{051695F3-B318-64F1-B409-FDB3A5FE46EB}"/>
              </a:ext>
            </a:extLst>
          </p:cNvPr>
          <p:cNvGraphicFramePr>
            <a:graphicFrameLocks noGrp="1"/>
          </p:cNvGraphicFramePr>
          <p:nvPr>
            <p:ph sz="quarter" idx="10"/>
            <p:extLst>
              <p:ext uri="{D42A27DB-BD31-4B8C-83A1-F6EECF244321}">
                <p14:modId xmlns:p14="http://schemas.microsoft.com/office/powerpoint/2010/main" val="2910433723"/>
              </p:ext>
            </p:extLst>
          </p:nvPr>
        </p:nvGraphicFramePr>
        <p:xfrm>
          <a:off x="1081612" y="139816"/>
          <a:ext cx="8633158" cy="6316858"/>
        </p:xfrm>
        <a:graphic>
          <a:graphicData uri="http://schemas.openxmlformats.org/drawingml/2006/table">
            <a:tbl>
              <a:tblPr firstRow="1" bandRow="1">
                <a:tableStyleId>{0E3FDE45-AF77-4B5C-9715-49D594BDF05E}</a:tableStyleId>
              </a:tblPr>
              <a:tblGrid>
                <a:gridCol w="8633158">
                  <a:extLst>
                    <a:ext uri="{9D8B030D-6E8A-4147-A177-3AD203B41FA5}">
                      <a16:colId xmlns:a16="http://schemas.microsoft.com/office/drawing/2014/main" val="3873320034"/>
                    </a:ext>
                  </a:extLst>
                </a:gridCol>
              </a:tblGrid>
              <a:tr h="344804">
                <a:tc>
                  <a:txBody>
                    <a:bodyPr/>
                    <a:lstStyle/>
                    <a:p>
                      <a:r>
                        <a:rPr lang="en-US" sz="2400" dirty="0"/>
                        <a:t>Machine Learning Code Flow (2/4)</a:t>
                      </a:r>
                    </a:p>
                  </a:txBody>
                  <a:tcPr>
                    <a:solidFill>
                      <a:schemeClr val="accent5">
                        <a:lumMod val="75000"/>
                      </a:schemeClr>
                    </a:solidFill>
                  </a:tcPr>
                </a:tc>
                <a:extLst>
                  <a:ext uri="{0D108BD9-81ED-4DB2-BD59-A6C34878D82A}">
                    <a16:rowId xmlns:a16="http://schemas.microsoft.com/office/drawing/2014/main" val="373886323"/>
                  </a:ext>
                </a:extLst>
              </a:tr>
              <a:tr h="1104354">
                <a:tc>
                  <a:txBody>
                    <a:bodyPr/>
                    <a:lstStyle/>
                    <a:p>
                      <a:pPr marL="0" indent="0">
                        <a:buNone/>
                      </a:pPr>
                      <a:r>
                        <a:rPr lang="en-US" b="1" dirty="0"/>
                        <a:t># Filter DataFrame to include only the relevant columns for this analysis</a:t>
                      </a:r>
                    </a:p>
                    <a:p>
                      <a:pPr marL="0" indent="0">
                        <a:buNone/>
                      </a:pPr>
                      <a:endParaRPr lang="en-US" b="1" dirty="0"/>
                    </a:p>
                  </a:txBody>
                  <a:tcPr>
                    <a:solidFill>
                      <a:schemeClr val="accent5">
                        <a:lumMod val="75000"/>
                      </a:schemeClr>
                    </a:solidFill>
                  </a:tcPr>
                </a:tc>
                <a:extLst>
                  <a:ext uri="{0D108BD9-81ED-4DB2-BD59-A6C34878D82A}">
                    <a16:rowId xmlns:a16="http://schemas.microsoft.com/office/drawing/2014/main" val="2178940933"/>
                  </a:ext>
                </a:extLst>
              </a:tr>
              <a:tr h="862010">
                <a:tc>
                  <a:txBody>
                    <a:bodyPr/>
                    <a:lstStyle/>
                    <a:p>
                      <a:r>
                        <a:rPr lang="en-US" b="1" dirty="0"/>
                        <a:t># Handle missing values in the selected features# Identify numerical and </a:t>
                      </a:r>
                    </a:p>
                    <a:p>
                      <a:r>
                        <a:rPr lang="en-US" b="1" dirty="0"/>
                        <a:t># categorical features in the selected subset</a:t>
                      </a:r>
                    </a:p>
                    <a:p>
                      <a:endParaRPr lang="en-US" dirty="0"/>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1137693436"/>
                  </a:ext>
                </a:extLst>
              </a:tr>
              <a:tr h="914824">
                <a:tc>
                  <a:txBody>
                    <a:bodyPr/>
                    <a:lstStyle/>
                    <a:p>
                      <a:r>
                        <a:rPr lang="en-US" b="1" dirty="0"/>
                        <a:t># Impute numerical missing values with the median</a:t>
                      </a:r>
                    </a:p>
                    <a:p>
                      <a:endParaRPr lang="en-US" dirty="0"/>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3418251082"/>
                  </a:ext>
                </a:extLst>
              </a:tr>
              <a:tr h="914824">
                <a:tc>
                  <a:txBody>
                    <a:bodyPr/>
                    <a:lstStyle/>
                    <a:p>
                      <a:r>
                        <a:rPr lang="en-US" b="1" dirty="0"/>
                        <a:t># Impute categorical missing values with the mode</a:t>
                      </a:r>
                    </a:p>
                    <a:p>
                      <a:endParaRPr lang="en-US" dirty="0"/>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499501348"/>
                  </a:ext>
                </a:extLst>
              </a:tr>
              <a:tr h="914824">
                <a:tc>
                  <a:txBody>
                    <a:bodyPr/>
                    <a:lstStyle/>
                    <a:p>
                      <a:r>
                        <a:rPr lang="en-US" b="1" dirty="0"/>
                        <a:t># Drop rows where the target variable itself might be missing </a:t>
                      </a:r>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452804844"/>
                  </a:ext>
                </a:extLst>
              </a:tr>
            </a:tbl>
          </a:graphicData>
        </a:graphic>
      </p:graphicFrame>
      <p:sp>
        <p:nvSpPr>
          <p:cNvPr id="2" name="Slide Number Placeholder 1">
            <a:extLst>
              <a:ext uri="{FF2B5EF4-FFF2-40B4-BE49-F238E27FC236}">
                <a16:creationId xmlns:a16="http://schemas.microsoft.com/office/drawing/2014/main" id="{B4C39EF3-1EE8-31E3-1107-53E972154BCE}"/>
              </a:ext>
            </a:extLst>
          </p:cNvPr>
          <p:cNvSpPr>
            <a:spLocks noGrp="1"/>
          </p:cNvSpPr>
          <p:nvPr>
            <p:ph type="sldNum" sz="quarter" idx="4"/>
          </p:nvPr>
        </p:nvSpPr>
        <p:spPr/>
        <p:txBody>
          <a:bodyPr/>
          <a:lstStyle/>
          <a:p>
            <a:fld id="{08AB70BE-1769-45B8-85A6-0C837432C7E6}" type="slidenum">
              <a:rPr lang="en-US" smtClean="0"/>
              <a:pPr/>
              <a:t>15</a:t>
            </a:fld>
            <a:endParaRPr lang="en-US" dirty="0"/>
          </a:p>
        </p:txBody>
      </p:sp>
      <p:sp>
        <p:nvSpPr>
          <p:cNvPr id="13" name="Flowchart: Delay 12">
            <a:extLst>
              <a:ext uri="{FF2B5EF4-FFF2-40B4-BE49-F238E27FC236}">
                <a16:creationId xmlns:a16="http://schemas.microsoft.com/office/drawing/2014/main" id="{EEC51C8F-8957-7146-80B3-C6C85D4549A5}"/>
              </a:ext>
            </a:extLst>
          </p:cNvPr>
          <p:cNvSpPr/>
          <p:nvPr/>
        </p:nvSpPr>
        <p:spPr>
          <a:xfrm>
            <a:off x="9828340" y="139816"/>
            <a:ext cx="2363660"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4" name="Picture 3">
            <a:extLst>
              <a:ext uri="{FF2B5EF4-FFF2-40B4-BE49-F238E27FC236}">
                <a16:creationId xmlns:a16="http://schemas.microsoft.com/office/drawing/2014/main" id="{54E081AF-BD2F-A00E-4B08-DA6591797512}"/>
              </a:ext>
            </a:extLst>
          </p:cNvPr>
          <p:cNvPicPr>
            <a:picLocks noChangeAspect="1"/>
          </p:cNvPicPr>
          <p:nvPr/>
        </p:nvPicPr>
        <p:blipFill>
          <a:blip r:embed="rId4"/>
          <a:stretch>
            <a:fillRect/>
          </a:stretch>
        </p:blipFill>
        <p:spPr>
          <a:xfrm>
            <a:off x="1189325" y="970623"/>
            <a:ext cx="6541079" cy="504886"/>
          </a:xfrm>
          <a:prstGeom prst="rect">
            <a:avLst/>
          </a:prstGeom>
        </p:spPr>
      </p:pic>
      <p:pic>
        <p:nvPicPr>
          <p:cNvPr id="6" name="Picture 5">
            <a:extLst>
              <a:ext uri="{FF2B5EF4-FFF2-40B4-BE49-F238E27FC236}">
                <a16:creationId xmlns:a16="http://schemas.microsoft.com/office/drawing/2014/main" id="{9A9C4A8E-9E6A-3527-3C1D-888895447E3D}"/>
              </a:ext>
            </a:extLst>
          </p:cNvPr>
          <p:cNvPicPr>
            <a:picLocks noChangeAspect="1"/>
          </p:cNvPicPr>
          <p:nvPr/>
        </p:nvPicPr>
        <p:blipFill>
          <a:blip r:embed="rId5"/>
          <a:stretch>
            <a:fillRect/>
          </a:stretch>
        </p:blipFill>
        <p:spPr>
          <a:xfrm>
            <a:off x="1189325" y="2192915"/>
            <a:ext cx="7696200" cy="809625"/>
          </a:xfrm>
          <a:prstGeom prst="rect">
            <a:avLst/>
          </a:prstGeom>
        </p:spPr>
      </p:pic>
      <p:pic>
        <p:nvPicPr>
          <p:cNvPr id="8" name="Picture 7">
            <a:extLst>
              <a:ext uri="{FF2B5EF4-FFF2-40B4-BE49-F238E27FC236}">
                <a16:creationId xmlns:a16="http://schemas.microsoft.com/office/drawing/2014/main" id="{50D56449-A2FB-173D-C89C-27E8C371FB44}"/>
              </a:ext>
            </a:extLst>
          </p:cNvPr>
          <p:cNvPicPr>
            <a:picLocks noChangeAspect="1"/>
          </p:cNvPicPr>
          <p:nvPr/>
        </p:nvPicPr>
        <p:blipFill>
          <a:blip r:embed="rId6"/>
          <a:stretch>
            <a:fillRect/>
          </a:stretch>
        </p:blipFill>
        <p:spPr>
          <a:xfrm>
            <a:off x="1189325" y="3429000"/>
            <a:ext cx="4695825" cy="771525"/>
          </a:xfrm>
          <a:prstGeom prst="rect">
            <a:avLst/>
          </a:prstGeom>
        </p:spPr>
      </p:pic>
      <p:pic>
        <p:nvPicPr>
          <p:cNvPr id="10" name="Picture 9">
            <a:extLst>
              <a:ext uri="{FF2B5EF4-FFF2-40B4-BE49-F238E27FC236}">
                <a16:creationId xmlns:a16="http://schemas.microsoft.com/office/drawing/2014/main" id="{7584E4AC-5E0B-E208-8388-A2FF2B9FFEFE}"/>
              </a:ext>
            </a:extLst>
          </p:cNvPr>
          <p:cNvPicPr>
            <a:picLocks noChangeAspect="1"/>
          </p:cNvPicPr>
          <p:nvPr/>
        </p:nvPicPr>
        <p:blipFill>
          <a:blip r:embed="rId7"/>
          <a:stretch>
            <a:fillRect/>
          </a:stretch>
        </p:blipFill>
        <p:spPr>
          <a:xfrm>
            <a:off x="1189325" y="4626985"/>
            <a:ext cx="4810125" cy="771525"/>
          </a:xfrm>
          <a:prstGeom prst="rect">
            <a:avLst/>
          </a:prstGeom>
        </p:spPr>
      </p:pic>
      <p:pic>
        <p:nvPicPr>
          <p:cNvPr id="14" name="Picture 13">
            <a:extLst>
              <a:ext uri="{FF2B5EF4-FFF2-40B4-BE49-F238E27FC236}">
                <a16:creationId xmlns:a16="http://schemas.microsoft.com/office/drawing/2014/main" id="{3A30EA8C-3103-FC8E-2297-4456EC38C881}"/>
              </a:ext>
            </a:extLst>
          </p:cNvPr>
          <p:cNvPicPr>
            <a:picLocks noChangeAspect="1"/>
          </p:cNvPicPr>
          <p:nvPr/>
        </p:nvPicPr>
        <p:blipFill>
          <a:blip r:embed="rId8"/>
          <a:stretch>
            <a:fillRect/>
          </a:stretch>
        </p:blipFill>
        <p:spPr>
          <a:xfrm>
            <a:off x="1213137" y="5831223"/>
            <a:ext cx="4648200" cy="400050"/>
          </a:xfrm>
          <a:prstGeom prst="rect">
            <a:avLst/>
          </a:prstGeom>
        </p:spPr>
      </p:pic>
    </p:spTree>
    <p:extLst>
      <p:ext uri="{BB962C8B-B14F-4D97-AF65-F5344CB8AC3E}">
        <p14:creationId xmlns:p14="http://schemas.microsoft.com/office/powerpoint/2010/main" val="1373442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48000">
              <a:schemeClr val="accent6">
                <a:lumMod val="97000"/>
                <a:lumOff val="3000"/>
              </a:schemeClr>
            </a:gs>
            <a:gs pos="100000">
              <a:schemeClr val="accent6">
                <a:lumMod val="60000"/>
                <a:lumOff val="40000"/>
              </a:schemeClr>
            </a:gs>
          </a:gsLst>
          <a:lin ang="16200000" scaled="1"/>
        </a:gradFill>
        <a:effectLst/>
      </p:bgPr>
    </p:bg>
    <p:spTree>
      <p:nvGrpSpPr>
        <p:cNvPr id="1" name="">
          <a:extLst>
            <a:ext uri="{FF2B5EF4-FFF2-40B4-BE49-F238E27FC236}">
              <a16:creationId xmlns:a16="http://schemas.microsoft.com/office/drawing/2014/main" id="{E1D4CFD9-7BAE-DE54-866B-92D051731AC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A7CACAC-969E-FB73-319C-7E62BCBE1CB5}"/>
              </a:ext>
            </a:extLst>
          </p:cNvPr>
          <p:cNvPicPr>
            <a:picLocks noChangeAspect="1"/>
          </p:cNvPicPr>
          <p:nvPr/>
        </p:nvPicPr>
        <p:blipFill>
          <a:blip r:embed="rId3"/>
          <a:stretch>
            <a:fillRect/>
          </a:stretch>
        </p:blipFill>
        <p:spPr>
          <a:xfrm>
            <a:off x="0" y="0"/>
            <a:ext cx="12192000" cy="6867610"/>
          </a:xfrm>
          <a:prstGeom prst="rect">
            <a:avLst/>
          </a:prstGeom>
        </p:spPr>
      </p:pic>
      <p:graphicFrame>
        <p:nvGraphicFramePr>
          <p:cNvPr id="12" name="Content Placeholder 11">
            <a:extLst>
              <a:ext uri="{FF2B5EF4-FFF2-40B4-BE49-F238E27FC236}">
                <a16:creationId xmlns:a16="http://schemas.microsoft.com/office/drawing/2014/main" id="{FC64311F-9CAE-5D4F-17C6-B2CC25E9F9C2}"/>
              </a:ext>
            </a:extLst>
          </p:cNvPr>
          <p:cNvGraphicFramePr>
            <a:graphicFrameLocks noGrp="1"/>
          </p:cNvGraphicFramePr>
          <p:nvPr>
            <p:ph sz="quarter" idx="10"/>
            <p:extLst>
              <p:ext uri="{D42A27DB-BD31-4B8C-83A1-F6EECF244321}">
                <p14:modId xmlns:p14="http://schemas.microsoft.com/office/powerpoint/2010/main" val="1583982225"/>
              </p:ext>
            </p:extLst>
          </p:nvPr>
        </p:nvGraphicFramePr>
        <p:xfrm>
          <a:off x="1081612" y="139820"/>
          <a:ext cx="8746728" cy="6435812"/>
        </p:xfrm>
        <a:graphic>
          <a:graphicData uri="http://schemas.openxmlformats.org/drawingml/2006/table">
            <a:tbl>
              <a:tblPr firstRow="1" bandRow="1">
                <a:tableStyleId>{0E3FDE45-AF77-4B5C-9715-49D594BDF05E}</a:tableStyleId>
              </a:tblPr>
              <a:tblGrid>
                <a:gridCol w="8746728">
                  <a:extLst>
                    <a:ext uri="{9D8B030D-6E8A-4147-A177-3AD203B41FA5}">
                      <a16:colId xmlns:a16="http://schemas.microsoft.com/office/drawing/2014/main" val="3873320034"/>
                    </a:ext>
                  </a:extLst>
                </a:gridCol>
              </a:tblGrid>
              <a:tr h="449544">
                <a:tc>
                  <a:txBody>
                    <a:bodyPr/>
                    <a:lstStyle/>
                    <a:p>
                      <a:r>
                        <a:rPr lang="en-US" sz="2400" dirty="0">
                          <a:solidFill>
                            <a:schemeClr val="tx1"/>
                          </a:solidFill>
                        </a:rPr>
                        <a:t>Machine Learning Code Flow (3/4)</a:t>
                      </a:r>
                    </a:p>
                  </a:txBody>
                  <a:tcPr>
                    <a:solidFill>
                      <a:schemeClr val="accent5">
                        <a:lumMod val="75000"/>
                      </a:schemeClr>
                    </a:solidFill>
                  </a:tcPr>
                </a:tc>
                <a:extLst>
                  <a:ext uri="{0D108BD9-81ED-4DB2-BD59-A6C34878D82A}">
                    <a16:rowId xmlns:a16="http://schemas.microsoft.com/office/drawing/2014/main" val="373886323"/>
                  </a:ext>
                </a:extLst>
              </a:tr>
              <a:tr h="1441004">
                <a:tc>
                  <a:txBody>
                    <a:bodyPr/>
                    <a:lstStyle/>
                    <a:p>
                      <a:pPr marL="0" indent="0">
                        <a:buNone/>
                      </a:pPr>
                      <a:r>
                        <a:rPr lang="en-US" b="1" dirty="0">
                          <a:solidFill>
                            <a:schemeClr val="tx1"/>
                          </a:solidFill>
                        </a:rPr>
                        <a:t># Separate features (X_clf) and target (y_clf)</a:t>
                      </a:r>
                    </a:p>
                    <a:p>
                      <a:pPr marL="0" indent="0">
                        <a:buNone/>
                      </a:pPr>
                      <a:endParaRPr lang="en-US" b="1" dirty="0">
                        <a:solidFill>
                          <a:schemeClr val="tx1"/>
                        </a:solidFill>
                      </a:endParaRPr>
                    </a:p>
                    <a:p>
                      <a:pPr marL="0" indent="0">
                        <a:buNone/>
                      </a:pPr>
                      <a:endParaRPr lang="en-US" b="1" dirty="0">
                        <a:solidFill>
                          <a:schemeClr val="tx1"/>
                        </a:solidFill>
                      </a:endParaRPr>
                    </a:p>
                  </a:txBody>
                  <a:tcPr>
                    <a:solidFill>
                      <a:schemeClr val="accent5">
                        <a:lumMod val="75000"/>
                      </a:schemeClr>
                    </a:solidFill>
                  </a:tcPr>
                </a:tc>
                <a:extLst>
                  <a:ext uri="{0D108BD9-81ED-4DB2-BD59-A6C34878D82A}">
                    <a16:rowId xmlns:a16="http://schemas.microsoft.com/office/drawing/2014/main" val="2178940933"/>
                  </a:ext>
                </a:extLst>
              </a:tr>
              <a:tr h="880008">
                <a:tc>
                  <a:txBody>
                    <a:bodyPr/>
                    <a:lstStyle/>
                    <a:p>
                      <a:r>
                        <a:rPr lang="en-US" b="1" dirty="0">
                          <a:solidFill>
                            <a:schemeClr val="tx1"/>
                          </a:solidFill>
                        </a:rPr>
                        <a:t># Apply One-Hot Encoding to categorical features</a:t>
                      </a:r>
                    </a:p>
                    <a:p>
                      <a:endParaRPr lang="en-US" dirty="0">
                        <a:solidFill>
                          <a:schemeClr val="tx1"/>
                        </a:solidFill>
                      </a:endParaRPr>
                    </a:p>
                  </a:txBody>
                  <a:tcPr>
                    <a:solidFill>
                      <a:schemeClr val="accent5">
                        <a:lumMod val="75000"/>
                      </a:schemeClr>
                    </a:solidFill>
                  </a:tcPr>
                </a:tc>
                <a:extLst>
                  <a:ext uri="{0D108BD9-81ED-4DB2-BD59-A6C34878D82A}">
                    <a16:rowId xmlns:a16="http://schemas.microsoft.com/office/drawing/2014/main" val="1137693436"/>
                  </a:ext>
                </a:extLst>
              </a:tr>
              <a:tr h="1672016">
                <a:tc>
                  <a:txBody>
                    <a:bodyPr/>
                    <a:lstStyle/>
                    <a:p>
                      <a:r>
                        <a:rPr lang="en-US" b="1" dirty="0">
                          <a:solidFill>
                            <a:schemeClr val="tx1"/>
                          </a:solidFill>
                        </a:rPr>
                        <a:t># Apply Feature Scaling to numerical features after one-hot encoding</a:t>
                      </a:r>
                    </a:p>
                    <a:p>
                      <a:r>
                        <a:rPr lang="en-US" b="1" dirty="0">
                          <a:solidFill>
                            <a:schemeClr val="tx1"/>
                          </a:solidFill>
                        </a:rPr>
                        <a:t># Identify which columns in the encoded dataframe are original numerical features</a:t>
                      </a:r>
                    </a:p>
                    <a:p>
                      <a:r>
                        <a:rPr lang="en-US" b="1" dirty="0">
                          <a:solidFill>
                            <a:schemeClr val="tx1"/>
                          </a:solidFill>
                        </a:rPr>
                        <a:t># Split the data into training and testing sets with stratification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txBody>
                  <a:tcPr>
                    <a:solidFill>
                      <a:schemeClr val="accent5">
                        <a:lumMod val="75000"/>
                      </a:schemeClr>
                    </a:solidFill>
                  </a:tcPr>
                </a:tc>
                <a:extLst>
                  <a:ext uri="{0D108BD9-81ED-4DB2-BD59-A6C34878D82A}">
                    <a16:rowId xmlns:a16="http://schemas.microsoft.com/office/drawing/2014/main" val="3418251082"/>
                  </a:ext>
                </a:extLst>
              </a:tr>
            </a:tbl>
          </a:graphicData>
        </a:graphic>
      </p:graphicFrame>
      <p:sp>
        <p:nvSpPr>
          <p:cNvPr id="2" name="Slide Number Placeholder 1">
            <a:extLst>
              <a:ext uri="{FF2B5EF4-FFF2-40B4-BE49-F238E27FC236}">
                <a16:creationId xmlns:a16="http://schemas.microsoft.com/office/drawing/2014/main" id="{E8771670-74A2-8758-E1FA-A2250CA0007F}"/>
              </a:ext>
            </a:extLst>
          </p:cNvPr>
          <p:cNvSpPr>
            <a:spLocks noGrp="1"/>
          </p:cNvSpPr>
          <p:nvPr>
            <p:ph type="sldNum" sz="quarter" idx="4"/>
          </p:nvPr>
        </p:nvSpPr>
        <p:spPr/>
        <p:txBody>
          <a:bodyPr/>
          <a:lstStyle/>
          <a:p>
            <a:fld id="{08AB70BE-1769-45B8-85A6-0C837432C7E6}" type="slidenum">
              <a:rPr lang="en-US" smtClean="0"/>
              <a:pPr/>
              <a:t>16</a:t>
            </a:fld>
            <a:endParaRPr lang="en-US" dirty="0"/>
          </a:p>
        </p:txBody>
      </p:sp>
      <p:sp>
        <p:nvSpPr>
          <p:cNvPr id="13" name="Flowchart: Delay 12">
            <a:extLst>
              <a:ext uri="{FF2B5EF4-FFF2-40B4-BE49-F238E27FC236}">
                <a16:creationId xmlns:a16="http://schemas.microsoft.com/office/drawing/2014/main" id="{88096024-74D3-1AC6-0CDE-F39F5494134A}"/>
              </a:ext>
            </a:extLst>
          </p:cNvPr>
          <p:cNvSpPr/>
          <p:nvPr/>
        </p:nvSpPr>
        <p:spPr>
          <a:xfrm>
            <a:off x="9828340" y="139816"/>
            <a:ext cx="2363660"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4" name="Picture 3">
            <a:extLst>
              <a:ext uri="{FF2B5EF4-FFF2-40B4-BE49-F238E27FC236}">
                <a16:creationId xmlns:a16="http://schemas.microsoft.com/office/drawing/2014/main" id="{597D4940-BF04-BD21-6905-1BAC2A6DA4E9}"/>
              </a:ext>
            </a:extLst>
          </p:cNvPr>
          <p:cNvPicPr>
            <a:picLocks noChangeAspect="1"/>
          </p:cNvPicPr>
          <p:nvPr/>
        </p:nvPicPr>
        <p:blipFill>
          <a:blip r:embed="rId4"/>
          <a:stretch>
            <a:fillRect/>
          </a:stretch>
        </p:blipFill>
        <p:spPr>
          <a:xfrm>
            <a:off x="1212705" y="1025237"/>
            <a:ext cx="4986066" cy="855518"/>
          </a:xfrm>
          <a:prstGeom prst="rect">
            <a:avLst/>
          </a:prstGeom>
        </p:spPr>
      </p:pic>
      <p:pic>
        <p:nvPicPr>
          <p:cNvPr id="6" name="Picture 5">
            <a:extLst>
              <a:ext uri="{FF2B5EF4-FFF2-40B4-BE49-F238E27FC236}">
                <a16:creationId xmlns:a16="http://schemas.microsoft.com/office/drawing/2014/main" id="{217E7EE7-DB4D-C9EE-CEFC-C5741A039954}"/>
              </a:ext>
            </a:extLst>
          </p:cNvPr>
          <p:cNvPicPr>
            <a:picLocks noChangeAspect="1"/>
          </p:cNvPicPr>
          <p:nvPr/>
        </p:nvPicPr>
        <p:blipFill>
          <a:blip r:embed="rId5"/>
          <a:stretch>
            <a:fillRect/>
          </a:stretch>
        </p:blipFill>
        <p:spPr>
          <a:xfrm>
            <a:off x="1212705" y="2421365"/>
            <a:ext cx="6686550" cy="400050"/>
          </a:xfrm>
          <a:prstGeom prst="rect">
            <a:avLst/>
          </a:prstGeom>
        </p:spPr>
      </p:pic>
      <p:pic>
        <p:nvPicPr>
          <p:cNvPr id="8" name="Picture 7">
            <a:extLst>
              <a:ext uri="{FF2B5EF4-FFF2-40B4-BE49-F238E27FC236}">
                <a16:creationId xmlns:a16="http://schemas.microsoft.com/office/drawing/2014/main" id="{E895AC6E-9F94-0EA7-338B-E1BAC0664918}"/>
              </a:ext>
            </a:extLst>
          </p:cNvPr>
          <p:cNvPicPr>
            <a:picLocks noChangeAspect="1"/>
          </p:cNvPicPr>
          <p:nvPr/>
        </p:nvPicPr>
        <p:blipFill>
          <a:blip r:embed="rId6"/>
          <a:stretch>
            <a:fillRect/>
          </a:stretch>
        </p:blipFill>
        <p:spPr>
          <a:xfrm>
            <a:off x="1189895" y="4086926"/>
            <a:ext cx="8524875" cy="2333625"/>
          </a:xfrm>
          <a:prstGeom prst="rect">
            <a:avLst/>
          </a:prstGeom>
        </p:spPr>
      </p:pic>
    </p:spTree>
    <p:extLst>
      <p:ext uri="{BB962C8B-B14F-4D97-AF65-F5344CB8AC3E}">
        <p14:creationId xmlns:p14="http://schemas.microsoft.com/office/powerpoint/2010/main" val="81438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48000">
              <a:schemeClr val="accent6">
                <a:lumMod val="97000"/>
                <a:lumOff val="3000"/>
              </a:schemeClr>
            </a:gs>
            <a:gs pos="100000">
              <a:schemeClr val="accent6">
                <a:lumMod val="60000"/>
                <a:lumOff val="40000"/>
              </a:schemeClr>
            </a:gs>
          </a:gsLst>
          <a:lin ang="16200000" scaled="1"/>
        </a:gradFill>
        <a:effectLst/>
      </p:bgPr>
    </p:bg>
    <p:spTree>
      <p:nvGrpSpPr>
        <p:cNvPr id="1" name="">
          <a:extLst>
            <a:ext uri="{FF2B5EF4-FFF2-40B4-BE49-F238E27FC236}">
              <a16:creationId xmlns:a16="http://schemas.microsoft.com/office/drawing/2014/main" id="{6B3BCDEE-ACB3-4AA2-6D2A-FE089CC3669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35E8B8-2B51-F8EB-BE3D-0BB3D3FA28AA}"/>
              </a:ext>
            </a:extLst>
          </p:cNvPr>
          <p:cNvPicPr>
            <a:picLocks noChangeAspect="1"/>
          </p:cNvPicPr>
          <p:nvPr/>
        </p:nvPicPr>
        <p:blipFill>
          <a:blip r:embed="rId3"/>
          <a:stretch>
            <a:fillRect/>
          </a:stretch>
        </p:blipFill>
        <p:spPr>
          <a:xfrm>
            <a:off x="0" y="-14939"/>
            <a:ext cx="12192000" cy="6872939"/>
          </a:xfrm>
          <a:prstGeom prst="rect">
            <a:avLst/>
          </a:prstGeom>
        </p:spPr>
      </p:pic>
      <p:graphicFrame>
        <p:nvGraphicFramePr>
          <p:cNvPr id="12" name="Content Placeholder 11">
            <a:extLst>
              <a:ext uri="{FF2B5EF4-FFF2-40B4-BE49-F238E27FC236}">
                <a16:creationId xmlns:a16="http://schemas.microsoft.com/office/drawing/2014/main" id="{F2251B43-0198-2F17-220A-419D90A88980}"/>
              </a:ext>
            </a:extLst>
          </p:cNvPr>
          <p:cNvGraphicFramePr>
            <a:graphicFrameLocks noGrp="1"/>
          </p:cNvGraphicFramePr>
          <p:nvPr>
            <p:ph sz="quarter" idx="10"/>
            <p:extLst>
              <p:ext uri="{D42A27DB-BD31-4B8C-83A1-F6EECF244321}">
                <p14:modId xmlns:p14="http://schemas.microsoft.com/office/powerpoint/2010/main" val="1958962904"/>
              </p:ext>
            </p:extLst>
          </p:nvPr>
        </p:nvGraphicFramePr>
        <p:xfrm>
          <a:off x="1081612" y="139816"/>
          <a:ext cx="8633158" cy="6636849"/>
        </p:xfrm>
        <a:graphic>
          <a:graphicData uri="http://schemas.openxmlformats.org/drawingml/2006/table">
            <a:tbl>
              <a:tblPr firstRow="1" bandRow="1">
                <a:tableStyleId>{0E3FDE45-AF77-4B5C-9715-49D594BDF05E}</a:tableStyleId>
              </a:tblPr>
              <a:tblGrid>
                <a:gridCol w="8633158">
                  <a:extLst>
                    <a:ext uri="{9D8B030D-6E8A-4147-A177-3AD203B41FA5}">
                      <a16:colId xmlns:a16="http://schemas.microsoft.com/office/drawing/2014/main" val="3873320034"/>
                    </a:ext>
                  </a:extLst>
                </a:gridCol>
              </a:tblGrid>
              <a:tr h="575715">
                <a:tc>
                  <a:txBody>
                    <a:bodyPr/>
                    <a:lstStyle/>
                    <a:p>
                      <a:r>
                        <a:rPr lang="en-US" sz="2400" dirty="0"/>
                        <a:t>Machine Learning Code Flow 4/4)</a:t>
                      </a:r>
                    </a:p>
                  </a:txBody>
                  <a:tcPr>
                    <a:solidFill>
                      <a:schemeClr val="accent5">
                        <a:lumMod val="75000"/>
                      </a:schemeClr>
                    </a:solidFill>
                  </a:tcPr>
                </a:tc>
                <a:extLst>
                  <a:ext uri="{0D108BD9-81ED-4DB2-BD59-A6C34878D82A}">
                    <a16:rowId xmlns:a16="http://schemas.microsoft.com/office/drawing/2014/main" val="373886323"/>
                  </a:ext>
                </a:extLst>
              </a:tr>
              <a:tr h="1845444">
                <a:tc>
                  <a:txBody>
                    <a:bodyPr/>
                    <a:lstStyle/>
                    <a:p>
                      <a:pPr marL="0" indent="0">
                        <a:buNone/>
                      </a:pPr>
                      <a:r>
                        <a:rPr lang="en-US" b="1" dirty="0"/>
                        <a:t># Initialize and train the Support Vector Classifier (SVC) model# Using 'rbf' kernel for potentially better performance with non-linear relationships.# C=1.0 is a default regularization parameter.</a:t>
                      </a:r>
                    </a:p>
                  </a:txBody>
                  <a:tcPr>
                    <a:solidFill>
                      <a:schemeClr val="accent5">
                        <a:lumMod val="75000"/>
                      </a:schemeClr>
                    </a:solidFill>
                  </a:tcPr>
                </a:tc>
                <a:extLst>
                  <a:ext uri="{0D108BD9-81ED-4DB2-BD59-A6C34878D82A}">
                    <a16:rowId xmlns:a16="http://schemas.microsoft.com/office/drawing/2014/main" val="2178940933"/>
                  </a:ext>
                </a:extLst>
              </a:tr>
              <a:tr h="923533">
                <a:tc>
                  <a:txBody>
                    <a:bodyPr/>
                    <a:lstStyle/>
                    <a:p>
                      <a:r>
                        <a:rPr lang="en-US" b="1" dirty="0"/>
                        <a:t># Make predictions on the test set</a:t>
                      </a:r>
                    </a:p>
                    <a:p>
                      <a:endParaRPr lang="en-US" dirty="0"/>
                    </a:p>
                  </a:txBody>
                  <a:tcPr>
                    <a:solidFill>
                      <a:schemeClr val="accent5">
                        <a:lumMod val="75000"/>
                      </a:schemeClr>
                    </a:solidFill>
                  </a:tcPr>
                </a:tc>
                <a:extLst>
                  <a:ext uri="{0D108BD9-81ED-4DB2-BD59-A6C34878D82A}">
                    <a16:rowId xmlns:a16="http://schemas.microsoft.com/office/drawing/2014/main" val="1137693436"/>
                  </a:ext>
                </a:extLst>
              </a:tr>
              <a:tr h="1683613">
                <a:tc>
                  <a:txBody>
                    <a:bodyPr/>
                    <a:lstStyle/>
                    <a:p>
                      <a:r>
                        <a:rPr lang="en-US" b="1" dirty="0"/>
                        <a:t># Evaluate the model</a:t>
                      </a:r>
                    </a:p>
                    <a:p>
                      <a:endParaRPr lang="en-US" b="1" dirty="0"/>
                    </a:p>
                    <a:p>
                      <a:endParaRPr lang="en-US" dirty="0"/>
                    </a:p>
                    <a:p>
                      <a:endParaRPr lang="en-US" dirty="0"/>
                    </a:p>
                    <a:p>
                      <a:endParaRPr lang="en-US" dirty="0"/>
                    </a:p>
                    <a:p>
                      <a:endParaRPr lang="en-US" dirty="0"/>
                    </a:p>
                  </a:txBody>
                  <a:tcPr>
                    <a:solidFill>
                      <a:schemeClr val="accent5">
                        <a:lumMod val="75000"/>
                      </a:schemeClr>
                    </a:solidFill>
                  </a:tcPr>
                </a:tc>
                <a:extLst>
                  <a:ext uri="{0D108BD9-81ED-4DB2-BD59-A6C34878D82A}">
                    <a16:rowId xmlns:a16="http://schemas.microsoft.com/office/drawing/2014/main" val="3418251082"/>
                  </a:ext>
                </a:extLst>
              </a:tr>
              <a:tr h="1554797">
                <a:tc>
                  <a:txBody>
                    <a:bodyPr/>
                    <a:lstStyle/>
                    <a:p>
                      <a:r>
                        <a:rPr lang="en-US" b="1" dirty="0"/>
                        <a:t># Print Model Evaluation Metrics</a:t>
                      </a:r>
                    </a:p>
                  </a:txBody>
                  <a:tcPr>
                    <a:solidFill>
                      <a:schemeClr val="accent5">
                        <a:lumMod val="75000"/>
                      </a:schemeClr>
                    </a:solidFill>
                  </a:tcPr>
                </a:tc>
                <a:extLst>
                  <a:ext uri="{0D108BD9-81ED-4DB2-BD59-A6C34878D82A}">
                    <a16:rowId xmlns:a16="http://schemas.microsoft.com/office/drawing/2014/main" val="2366637779"/>
                  </a:ext>
                </a:extLst>
              </a:tr>
            </a:tbl>
          </a:graphicData>
        </a:graphic>
      </p:graphicFrame>
      <p:sp>
        <p:nvSpPr>
          <p:cNvPr id="2" name="Slide Number Placeholder 1">
            <a:extLst>
              <a:ext uri="{FF2B5EF4-FFF2-40B4-BE49-F238E27FC236}">
                <a16:creationId xmlns:a16="http://schemas.microsoft.com/office/drawing/2014/main" id="{1419142A-E8B8-5294-7CC3-3577B18CE65E}"/>
              </a:ext>
            </a:extLst>
          </p:cNvPr>
          <p:cNvSpPr>
            <a:spLocks noGrp="1"/>
          </p:cNvSpPr>
          <p:nvPr>
            <p:ph type="sldNum" sz="quarter" idx="4"/>
          </p:nvPr>
        </p:nvSpPr>
        <p:spPr/>
        <p:txBody>
          <a:bodyPr/>
          <a:lstStyle/>
          <a:p>
            <a:fld id="{08AB70BE-1769-45B8-85A6-0C837432C7E6}" type="slidenum">
              <a:rPr lang="en-US" smtClean="0"/>
              <a:pPr/>
              <a:t>17</a:t>
            </a:fld>
            <a:endParaRPr lang="en-US" dirty="0"/>
          </a:p>
        </p:txBody>
      </p:sp>
      <p:sp>
        <p:nvSpPr>
          <p:cNvPr id="13" name="Flowchart: Delay 12">
            <a:extLst>
              <a:ext uri="{FF2B5EF4-FFF2-40B4-BE49-F238E27FC236}">
                <a16:creationId xmlns:a16="http://schemas.microsoft.com/office/drawing/2014/main" id="{DE925243-A3B4-B59D-BD0B-7FCCD54B8675}"/>
              </a:ext>
            </a:extLst>
          </p:cNvPr>
          <p:cNvSpPr/>
          <p:nvPr/>
        </p:nvSpPr>
        <p:spPr>
          <a:xfrm>
            <a:off x="9828340" y="139816"/>
            <a:ext cx="2363660"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4" name="Picture 3">
            <a:extLst>
              <a:ext uri="{FF2B5EF4-FFF2-40B4-BE49-F238E27FC236}">
                <a16:creationId xmlns:a16="http://schemas.microsoft.com/office/drawing/2014/main" id="{FB3518AD-295B-5F77-AE1B-7615107E9FFC}"/>
              </a:ext>
            </a:extLst>
          </p:cNvPr>
          <p:cNvPicPr>
            <a:picLocks noChangeAspect="1"/>
          </p:cNvPicPr>
          <p:nvPr/>
        </p:nvPicPr>
        <p:blipFill>
          <a:blip r:embed="rId4"/>
          <a:stretch>
            <a:fillRect/>
          </a:stretch>
        </p:blipFill>
        <p:spPr>
          <a:xfrm>
            <a:off x="1189326" y="1590350"/>
            <a:ext cx="7383174" cy="941960"/>
          </a:xfrm>
          <a:prstGeom prst="rect">
            <a:avLst/>
          </a:prstGeom>
        </p:spPr>
      </p:pic>
      <p:pic>
        <p:nvPicPr>
          <p:cNvPr id="6" name="Picture 5">
            <a:extLst>
              <a:ext uri="{FF2B5EF4-FFF2-40B4-BE49-F238E27FC236}">
                <a16:creationId xmlns:a16="http://schemas.microsoft.com/office/drawing/2014/main" id="{B50E61AD-47DC-C37D-DAF9-A46DA385D36D}"/>
              </a:ext>
            </a:extLst>
          </p:cNvPr>
          <p:cNvPicPr>
            <a:picLocks noChangeAspect="1"/>
          </p:cNvPicPr>
          <p:nvPr/>
        </p:nvPicPr>
        <p:blipFill>
          <a:blip r:embed="rId5"/>
          <a:stretch>
            <a:fillRect/>
          </a:stretch>
        </p:blipFill>
        <p:spPr>
          <a:xfrm>
            <a:off x="1205345" y="2919193"/>
            <a:ext cx="3916605" cy="485343"/>
          </a:xfrm>
          <a:prstGeom prst="rect">
            <a:avLst/>
          </a:prstGeom>
        </p:spPr>
      </p:pic>
      <p:pic>
        <p:nvPicPr>
          <p:cNvPr id="8" name="Picture 7">
            <a:extLst>
              <a:ext uri="{FF2B5EF4-FFF2-40B4-BE49-F238E27FC236}">
                <a16:creationId xmlns:a16="http://schemas.microsoft.com/office/drawing/2014/main" id="{764FD45C-55EF-19CD-1E33-465435BED289}"/>
              </a:ext>
            </a:extLst>
          </p:cNvPr>
          <p:cNvPicPr>
            <a:picLocks noChangeAspect="1"/>
          </p:cNvPicPr>
          <p:nvPr/>
        </p:nvPicPr>
        <p:blipFill>
          <a:blip r:embed="rId6"/>
          <a:stretch>
            <a:fillRect/>
          </a:stretch>
        </p:blipFill>
        <p:spPr>
          <a:xfrm>
            <a:off x="1205345" y="3962776"/>
            <a:ext cx="5810250" cy="981075"/>
          </a:xfrm>
          <a:prstGeom prst="rect">
            <a:avLst/>
          </a:prstGeom>
        </p:spPr>
      </p:pic>
      <p:pic>
        <p:nvPicPr>
          <p:cNvPr id="10" name="Picture 9">
            <a:extLst>
              <a:ext uri="{FF2B5EF4-FFF2-40B4-BE49-F238E27FC236}">
                <a16:creationId xmlns:a16="http://schemas.microsoft.com/office/drawing/2014/main" id="{A11BD652-BB23-26B9-AE95-E3652E80A7E8}"/>
              </a:ext>
            </a:extLst>
          </p:cNvPr>
          <p:cNvPicPr>
            <a:picLocks noChangeAspect="1"/>
          </p:cNvPicPr>
          <p:nvPr/>
        </p:nvPicPr>
        <p:blipFill>
          <a:blip r:embed="rId7"/>
          <a:stretch>
            <a:fillRect/>
          </a:stretch>
        </p:blipFill>
        <p:spPr>
          <a:xfrm>
            <a:off x="1189326" y="5554046"/>
            <a:ext cx="7067550" cy="962025"/>
          </a:xfrm>
          <a:prstGeom prst="rect">
            <a:avLst/>
          </a:prstGeom>
        </p:spPr>
      </p:pic>
    </p:spTree>
    <p:extLst>
      <p:ext uri="{BB962C8B-B14F-4D97-AF65-F5344CB8AC3E}">
        <p14:creationId xmlns:p14="http://schemas.microsoft.com/office/powerpoint/2010/main" val="320492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9F474-D69E-3DA8-F698-1B11B0F10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7B11FD0-3758-0E24-A410-D79675CA36E3}"/>
              </a:ext>
            </a:extLst>
          </p:cNvPr>
          <p:cNvPicPr>
            <a:picLocks noChangeAspect="1"/>
          </p:cNvPicPr>
          <p:nvPr/>
        </p:nvPicPr>
        <p:blipFill>
          <a:blip r:embed="rId3"/>
          <a:stretch>
            <a:fillRect/>
          </a:stretch>
        </p:blipFill>
        <p:spPr>
          <a:xfrm>
            <a:off x="0" y="1"/>
            <a:ext cx="12192000" cy="6857999"/>
          </a:xfrm>
          <a:prstGeom prst="rect">
            <a:avLst/>
          </a:prstGeom>
        </p:spPr>
      </p:pic>
      <p:sp>
        <p:nvSpPr>
          <p:cNvPr id="3" name="Title 2">
            <a:extLst>
              <a:ext uri="{FF2B5EF4-FFF2-40B4-BE49-F238E27FC236}">
                <a16:creationId xmlns:a16="http://schemas.microsoft.com/office/drawing/2014/main" id="{56B8025A-F8A1-BE9F-2967-5579BAF2F32F}"/>
              </a:ext>
            </a:extLst>
          </p:cNvPr>
          <p:cNvSpPr>
            <a:spLocks noGrp="1"/>
          </p:cNvSpPr>
          <p:nvPr>
            <p:ph type="title"/>
          </p:nvPr>
        </p:nvSpPr>
        <p:spPr>
          <a:xfrm>
            <a:off x="2651598" y="494910"/>
            <a:ext cx="6521585" cy="493772"/>
          </a:xfrm>
          <a:solidFill>
            <a:schemeClr val="bg1">
              <a:lumMod val="50000"/>
            </a:schemeClr>
          </a:solidFill>
        </p:spPr>
        <p:txBody>
          <a:bodyPr>
            <a:normAutofit fontScale="90000"/>
          </a:bodyPr>
          <a:lstStyle/>
          <a:p>
            <a:r>
              <a:rPr lang="en-US" b="1" dirty="0">
                <a:solidFill>
                  <a:schemeClr val="tx1"/>
                </a:solidFill>
              </a:rPr>
              <a:t>Best Model Performance Metric</a:t>
            </a:r>
          </a:p>
        </p:txBody>
      </p:sp>
      <p:graphicFrame>
        <p:nvGraphicFramePr>
          <p:cNvPr id="7" name="Content Placeholder 6">
            <a:extLst>
              <a:ext uri="{FF2B5EF4-FFF2-40B4-BE49-F238E27FC236}">
                <a16:creationId xmlns:a16="http://schemas.microsoft.com/office/drawing/2014/main" id="{9E12C3AA-3C49-996C-654E-33C4DE435209}"/>
              </a:ext>
            </a:extLst>
          </p:cNvPr>
          <p:cNvGraphicFramePr>
            <a:graphicFrameLocks noGrp="1"/>
          </p:cNvGraphicFramePr>
          <p:nvPr>
            <p:ph sz="quarter" idx="10"/>
            <p:extLst>
              <p:ext uri="{D42A27DB-BD31-4B8C-83A1-F6EECF244321}">
                <p14:modId xmlns:p14="http://schemas.microsoft.com/office/powerpoint/2010/main" val="2830462038"/>
              </p:ext>
            </p:extLst>
          </p:nvPr>
        </p:nvGraphicFramePr>
        <p:xfrm>
          <a:off x="0" y="1483591"/>
          <a:ext cx="12192000" cy="3703590"/>
        </p:xfrm>
        <a:graphic>
          <a:graphicData uri="http://schemas.openxmlformats.org/drawingml/2006/table">
            <a:tbl>
              <a:tblPr>
                <a:tableStyleId>{0E3FDE45-AF77-4B5C-9715-49D594BDF05E}</a:tableStyleId>
              </a:tblPr>
              <a:tblGrid>
                <a:gridCol w="3690669">
                  <a:extLst>
                    <a:ext uri="{9D8B030D-6E8A-4147-A177-3AD203B41FA5}">
                      <a16:colId xmlns:a16="http://schemas.microsoft.com/office/drawing/2014/main" val="941055864"/>
                    </a:ext>
                  </a:extLst>
                </a:gridCol>
                <a:gridCol w="1780909">
                  <a:extLst>
                    <a:ext uri="{9D8B030D-6E8A-4147-A177-3AD203B41FA5}">
                      <a16:colId xmlns:a16="http://schemas.microsoft.com/office/drawing/2014/main" val="294351341"/>
                    </a:ext>
                  </a:extLst>
                </a:gridCol>
                <a:gridCol w="1364297">
                  <a:extLst>
                    <a:ext uri="{9D8B030D-6E8A-4147-A177-3AD203B41FA5}">
                      <a16:colId xmlns:a16="http://schemas.microsoft.com/office/drawing/2014/main" val="357066149"/>
                    </a:ext>
                  </a:extLst>
                </a:gridCol>
                <a:gridCol w="1139035">
                  <a:extLst>
                    <a:ext uri="{9D8B030D-6E8A-4147-A177-3AD203B41FA5}">
                      <a16:colId xmlns:a16="http://schemas.microsoft.com/office/drawing/2014/main" val="844685899"/>
                    </a:ext>
                  </a:extLst>
                </a:gridCol>
                <a:gridCol w="1422333">
                  <a:extLst>
                    <a:ext uri="{9D8B030D-6E8A-4147-A177-3AD203B41FA5}">
                      <a16:colId xmlns:a16="http://schemas.microsoft.com/office/drawing/2014/main" val="2696195818"/>
                    </a:ext>
                  </a:extLst>
                </a:gridCol>
                <a:gridCol w="2794757">
                  <a:extLst>
                    <a:ext uri="{9D8B030D-6E8A-4147-A177-3AD203B41FA5}">
                      <a16:colId xmlns:a16="http://schemas.microsoft.com/office/drawing/2014/main" val="1944786818"/>
                    </a:ext>
                  </a:extLst>
                </a:gridCol>
              </a:tblGrid>
              <a:tr h="613545">
                <a:tc>
                  <a:txBody>
                    <a:bodyPr/>
                    <a:lstStyle/>
                    <a:p>
                      <a:pPr algn="l" fontAlgn="b">
                        <a:buNone/>
                      </a:pPr>
                      <a:r>
                        <a:rPr lang="en-US" sz="2000" b="1" u="none" strike="noStrike" dirty="0">
                          <a:solidFill>
                            <a:schemeClr val="tx1"/>
                          </a:solidFill>
                          <a:effectLst/>
                        </a:rPr>
                        <a:t>Model Performance Comparison</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Accuracy</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Precision</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Recall</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F1 Score</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Comments</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3864905453"/>
                  </a:ext>
                </a:extLst>
              </a:tr>
              <a:tr h="613545">
                <a:tc>
                  <a:txBody>
                    <a:bodyPr/>
                    <a:lstStyle/>
                    <a:p>
                      <a:pPr algn="l" fontAlgn="b">
                        <a:buNone/>
                      </a:pPr>
                      <a:r>
                        <a:rPr lang="en-US" sz="2000" b="1" u="none" strike="noStrike" dirty="0">
                          <a:solidFill>
                            <a:schemeClr val="tx1"/>
                          </a:solidFill>
                          <a:effectLst/>
                        </a:rPr>
                        <a:t>Random Forest Regressor</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1600" b="1" u="none" strike="noStrike" dirty="0">
                          <a:solidFill>
                            <a:schemeClr val="tx1"/>
                          </a:solidFill>
                          <a:effectLst/>
                        </a:rPr>
                        <a:t>Overfitting. Not Adopted</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2805246637"/>
                  </a:ext>
                </a:extLst>
              </a:tr>
              <a:tr h="613545">
                <a:tc>
                  <a:txBody>
                    <a:bodyPr/>
                    <a:lstStyle/>
                    <a:p>
                      <a:pPr algn="l" fontAlgn="b">
                        <a:buNone/>
                      </a:pPr>
                      <a:r>
                        <a:rPr lang="en-US" sz="2000" b="1" u="none" strike="noStrike" dirty="0">
                          <a:solidFill>
                            <a:schemeClr val="tx1"/>
                          </a:solidFill>
                          <a:effectLst/>
                        </a:rPr>
                        <a:t>Gradient Boosting Regressor (LightGBM)</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1600" b="1" u="none" strike="noStrike" dirty="0">
                          <a:solidFill>
                            <a:schemeClr val="tx1"/>
                          </a:solidFill>
                          <a:effectLst/>
                        </a:rPr>
                        <a:t>Overfitting. Not Adopted</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1826363567"/>
                  </a:ext>
                </a:extLst>
              </a:tr>
              <a:tr h="613545">
                <a:tc>
                  <a:txBody>
                    <a:bodyPr/>
                    <a:lstStyle/>
                    <a:p>
                      <a:pPr algn="l" fontAlgn="b">
                        <a:buNone/>
                      </a:pPr>
                      <a:r>
                        <a:rPr lang="en-US" sz="2000" b="1" u="none" strike="noStrike" dirty="0">
                          <a:solidFill>
                            <a:schemeClr val="tx1"/>
                          </a:solidFill>
                          <a:effectLst/>
                        </a:rPr>
                        <a:t>Logistic Regression model</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0.8818</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0.8217</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0.961</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0.8859</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1600" b="1" u="none" strike="noStrike" dirty="0">
                          <a:solidFill>
                            <a:schemeClr val="tx1"/>
                          </a:solidFill>
                          <a:effectLst/>
                        </a:rPr>
                        <a:t>Include Evaluation list</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3184790344"/>
                  </a:ext>
                </a:extLst>
              </a:tr>
              <a:tr h="613545">
                <a:tc>
                  <a:txBody>
                    <a:bodyPr/>
                    <a:lstStyle/>
                    <a:p>
                      <a:pPr algn="l" fontAlgn="b">
                        <a:buNone/>
                      </a:pPr>
                      <a:r>
                        <a:rPr lang="en-US" sz="2000" b="1" u="none" strike="noStrike" dirty="0">
                          <a:solidFill>
                            <a:srgbClr val="FF0000"/>
                          </a:solidFill>
                          <a:effectLst/>
                        </a:rPr>
                        <a:t>Support Vector Regressor (SVR)</a:t>
                      </a:r>
                      <a:endParaRPr lang="en-US" sz="20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rgbClr val="FF0000"/>
                          </a:solidFill>
                          <a:effectLst/>
                        </a:rPr>
                        <a:t>0.8958</a:t>
                      </a:r>
                      <a:endParaRPr lang="en-US" sz="20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rgbClr val="FF0000"/>
                          </a:solidFill>
                          <a:effectLst/>
                        </a:rPr>
                        <a:t>0.8315</a:t>
                      </a:r>
                      <a:endParaRPr lang="en-US" sz="20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rgbClr val="FF0000"/>
                          </a:solidFill>
                          <a:effectLst/>
                        </a:rPr>
                        <a:t>0.981</a:t>
                      </a:r>
                      <a:endParaRPr lang="en-US" sz="20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rgbClr val="FF0000"/>
                          </a:solidFill>
                          <a:effectLst/>
                        </a:rPr>
                        <a:t>0.8999</a:t>
                      </a:r>
                      <a:endParaRPr lang="en-US" sz="20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1600" b="1" u="none" strike="noStrike" dirty="0">
                          <a:solidFill>
                            <a:srgbClr val="FF0000"/>
                          </a:solidFill>
                          <a:effectLst/>
                        </a:rPr>
                        <a:t>Include Evaluation list</a:t>
                      </a:r>
                      <a:endParaRPr lang="en-US" sz="1600" b="1" i="0" u="none" strike="noStrike" dirty="0">
                        <a:solidFill>
                          <a:srgbClr val="FF0000"/>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2540532882"/>
                  </a:ext>
                </a:extLst>
              </a:tr>
              <a:tr h="613545">
                <a:tc>
                  <a:txBody>
                    <a:bodyPr/>
                    <a:lstStyle/>
                    <a:p>
                      <a:pPr algn="l" fontAlgn="b">
                        <a:buNone/>
                      </a:pPr>
                      <a:r>
                        <a:rPr lang="en-US" sz="2000" b="1" u="none" strike="noStrike" dirty="0">
                          <a:solidFill>
                            <a:schemeClr val="tx1"/>
                          </a:solidFill>
                          <a:effectLst/>
                        </a:rPr>
                        <a:t>K-Nearest Neighbors (KNN) Regressor</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0.8227</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0.7781</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0.88</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2000" b="1" u="none" strike="noStrike" dirty="0">
                          <a:solidFill>
                            <a:schemeClr val="tx1"/>
                          </a:solidFill>
                          <a:effectLst/>
                        </a:rPr>
                        <a:t>0.8257</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tc>
                  <a:txBody>
                    <a:bodyPr/>
                    <a:lstStyle/>
                    <a:p>
                      <a:pPr algn="l" fontAlgn="b">
                        <a:buNone/>
                      </a:pPr>
                      <a:r>
                        <a:rPr lang="en-US" sz="1600" b="1" u="none" strike="noStrike" dirty="0">
                          <a:solidFill>
                            <a:schemeClr val="tx1"/>
                          </a:solidFill>
                          <a:effectLst/>
                        </a:rPr>
                        <a:t>Include Evaluation list</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1">
                        <a:lumMod val="65000"/>
                      </a:schemeClr>
                    </a:solidFill>
                  </a:tcPr>
                </a:tc>
                <a:extLst>
                  <a:ext uri="{0D108BD9-81ED-4DB2-BD59-A6C34878D82A}">
                    <a16:rowId xmlns:a16="http://schemas.microsoft.com/office/drawing/2014/main" val="255090544"/>
                  </a:ext>
                </a:extLst>
              </a:tr>
            </a:tbl>
          </a:graphicData>
        </a:graphic>
      </p:graphicFrame>
      <p:sp>
        <p:nvSpPr>
          <p:cNvPr id="2" name="Slide Number Placeholder 1">
            <a:extLst>
              <a:ext uri="{FF2B5EF4-FFF2-40B4-BE49-F238E27FC236}">
                <a16:creationId xmlns:a16="http://schemas.microsoft.com/office/drawing/2014/main" id="{C94ED8CE-1E50-C5BF-67B8-ADFE2955683D}"/>
              </a:ext>
            </a:extLst>
          </p:cNvPr>
          <p:cNvSpPr>
            <a:spLocks noGrp="1"/>
          </p:cNvSpPr>
          <p:nvPr>
            <p:ph type="sldNum" sz="quarter" idx="4"/>
          </p:nvPr>
        </p:nvSpPr>
        <p:spPr/>
        <p:txBody>
          <a:bodyPr/>
          <a:lstStyle/>
          <a:p>
            <a:fld id="{08AB70BE-1769-45B8-85A6-0C837432C7E6}" type="slidenum">
              <a:rPr lang="en-US" smtClean="0"/>
              <a:pPr/>
              <a:t>18</a:t>
            </a:fld>
            <a:endParaRPr lang="en-US" dirty="0"/>
          </a:p>
        </p:txBody>
      </p:sp>
    </p:spTree>
    <p:extLst>
      <p:ext uri="{BB962C8B-B14F-4D97-AF65-F5344CB8AC3E}">
        <p14:creationId xmlns:p14="http://schemas.microsoft.com/office/powerpoint/2010/main" val="153089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045BA-30EE-B08F-565D-4C95B7A42E6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B64123-70E4-EEDD-F982-89CAC272DCD3}"/>
              </a:ext>
            </a:extLst>
          </p:cNvPr>
          <p:cNvPicPr>
            <a:picLocks noChangeAspect="1"/>
          </p:cNvPicPr>
          <p:nvPr/>
        </p:nvPicPr>
        <p:blipFill>
          <a:blip r:embed="rId3"/>
          <a:stretch>
            <a:fillRect/>
          </a:stretch>
        </p:blipFill>
        <p:spPr>
          <a:xfrm>
            <a:off x="0" y="-1"/>
            <a:ext cx="12204897" cy="6857999"/>
          </a:xfrm>
          <a:prstGeom prst="rect">
            <a:avLst/>
          </a:prstGeom>
        </p:spPr>
      </p:pic>
      <p:graphicFrame>
        <p:nvGraphicFramePr>
          <p:cNvPr id="12" name="Content Placeholder 11">
            <a:extLst>
              <a:ext uri="{FF2B5EF4-FFF2-40B4-BE49-F238E27FC236}">
                <a16:creationId xmlns:a16="http://schemas.microsoft.com/office/drawing/2014/main" id="{AE30C931-C4C3-9C49-C469-382C812925DE}"/>
              </a:ext>
            </a:extLst>
          </p:cNvPr>
          <p:cNvGraphicFramePr>
            <a:graphicFrameLocks noGrp="1"/>
          </p:cNvGraphicFramePr>
          <p:nvPr>
            <p:ph sz="quarter" idx="10"/>
            <p:extLst>
              <p:ext uri="{D42A27DB-BD31-4B8C-83A1-F6EECF244321}">
                <p14:modId xmlns:p14="http://schemas.microsoft.com/office/powerpoint/2010/main" val="3859672520"/>
              </p:ext>
            </p:extLst>
          </p:nvPr>
        </p:nvGraphicFramePr>
        <p:xfrm>
          <a:off x="8380524" y="245838"/>
          <a:ext cx="3811476" cy="2560320"/>
        </p:xfrm>
        <a:graphic>
          <a:graphicData uri="http://schemas.openxmlformats.org/drawingml/2006/table">
            <a:tbl>
              <a:tblPr firstRow="1" bandRow="1">
                <a:tableStyleId>{0E3FDE45-AF77-4B5C-9715-49D594BDF05E}</a:tableStyleId>
              </a:tblPr>
              <a:tblGrid>
                <a:gridCol w="3811476">
                  <a:extLst>
                    <a:ext uri="{9D8B030D-6E8A-4147-A177-3AD203B41FA5}">
                      <a16:colId xmlns:a16="http://schemas.microsoft.com/office/drawing/2014/main" val="3873320034"/>
                    </a:ext>
                  </a:extLst>
                </a:gridCol>
              </a:tblGrid>
              <a:tr h="212219">
                <a:tc>
                  <a:txBody>
                    <a:bodyPr/>
                    <a:lstStyle/>
                    <a:p>
                      <a:pPr marL="285750" indent="-285750">
                        <a:buFont typeface="Wingdings" panose="05000000000000000000" pitchFamily="2" charset="2"/>
                        <a:buChar char="Ø"/>
                      </a:pPr>
                      <a:r>
                        <a:rPr lang="en-US" dirty="0"/>
                        <a:t>SVM ML model Deployed with Gradio Interface</a:t>
                      </a:r>
                    </a:p>
                  </a:txBody>
                  <a:tcPr>
                    <a:solidFill>
                      <a:schemeClr val="accent5">
                        <a:lumMod val="75000"/>
                      </a:schemeClr>
                    </a:solidFill>
                  </a:tcPr>
                </a:tc>
                <a:extLst>
                  <a:ext uri="{0D108BD9-81ED-4DB2-BD59-A6C34878D82A}">
                    <a16:rowId xmlns:a16="http://schemas.microsoft.com/office/drawing/2014/main" val="373886323"/>
                  </a:ext>
                </a:extLst>
              </a:tr>
              <a:tr h="371384">
                <a:tc>
                  <a:txBody>
                    <a:bodyPr/>
                    <a:lstStyle/>
                    <a:p>
                      <a:pPr marL="285750" indent="-285750">
                        <a:buFont typeface="Wingdings" panose="05000000000000000000" pitchFamily="2" charset="2"/>
                        <a:buChar char="Ø"/>
                      </a:pPr>
                      <a:r>
                        <a:rPr lang="en-US" b="1" dirty="0"/>
                        <a:t>Test successful based on Sales Category input</a:t>
                      </a:r>
                    </a:p>
                  </a:txBody>
                  <a:tcPr>
                    <a:solidFill>
                      <a:schemeClr val="accent5">
                        <a:lumMod val="75000"/>
                      </a:schemeClr>
                    </a:solidFill>
                  </a:tcPr>
                </a:tc>
                <a:extLst>
                  <a:ext uri="{0D108BD9-81ED-4DB2-BD59-A6C34878D82A}">
                    <a16:rowId xmlns:a16="http://schemas.microsoft.com/office/drawing/2014/main" val="2178940933"/>
                  </a:ext>
                </a:extLst>
              </a:tr>
              <a:tr h="212219">
                <a:tc>
                  <a:txBody>
                    <a:bodyPr/>
                    <a:lstStyle/>
                    <a:p>
                      <a:pPr marL="285750" indent="-285750">
                        <a:buFont typeface="Wingdings" panose="05000000000000000000" pitchFamily="2" charset="2"/>
                        <a:buChar char="Ø"/>
                      </a:pPr>
                      <a:r>
                        <a:rPr lang="en-US" b="1" dirty="0"/>
                        <a:t>Continuous improvement by monthly and quarterly model-retrain</a:t>
                      </a:r>
                    </a:p>
                  </a:txBody>
                  <a:tcPr>
                    <a:solidFill>
                      <a:schemeClr val="accent5">
                        <a:lumMod val="75000"/>
                      </a:schemeClr>
                    </a:solidFill>
                  </a:tcPr>
                </a:tc>
                <a:extLst>
                  <a:ext uri="{0D108BD9-81ED-4DB2-BD59-A6C34878D82A}">
                    <a16:rowId xmlns:a16="http://schemas.microsoft.com/office/drawing/2014/main" val="1137693436"/>
                  </a:ext>
                </a:extLst>
              </a:tr>
              <a:tr h="212219">
                <a:tc>
                  <a:txBody>
                    <a:bodyPr/>
                    <a:lstStyle/>
                    <a:p>
                      <a:endParaRPr lang="en-US" dirty="0"/>
                    </a:p>
                  </a:txBody>
                  <a:tcPr>
                    <a:solidFill>
                      <a:schemeClr val="accent5">
                        <a:lumMod val="75000"/>
                      </a:schemeClr>
                    </a:solidFill>
                  </a:tcPr>
                </a:tc>
                <a:extLst>
                  <a:ext uri="{0D108BD9-81ED-4DB2-BD59-A6C34878D82A}">
                    <a16:rowId xmlns:a16="http://schemas.microsoft.com/office/drawing/2014/main" val="3418251082"/>
                  </a:ext>
                </a:extLst>
              </a:tr>
            </a:tbl>
          </a:graphicData>
        </a:graphic>
      </p:graphicFrame>
      <p:sp>
        <p:nvSpPr>
          <p:cNvPr id="2" name="Slide Number Placeholder 1">
            <a:extLst>
              <a:ext uri="{FF2B5EF4-FFF2-40B4-BE49-F238E27FC236}">
                <a16:creationId xmlns:a16="http://schemas.microsoft.com/office/drawing/2014/main" id="{E6350D79-FDE3-357B-07EB-0A2A1C835051}"/>
              </a:ext>
            </a:extLst>
          </p:cNvPr>
          <p:cNvSpPr>
            <a:spLocks noGrp="1"/>
          </p:cNvSpPr>
          <p:nvPr>
            <p:ph type="sldNum" sz="quarter" idx="4"/>
          </p:nvPr>
        </p:nvSpPr>
        <p:spPr/>
        <p:txBody>
          <a:bodyPr/>
          <a:lstStyle/>
          <a:p>
            <a:fld id="{08AB70BE-1769-45B8-85A6-0C837432C7E6}" type="slidenum">
              <a:rPr lang="en-US" smtClean="0"/>
              <a:pPr/>
              <a:t>19</a:t>
            </a:fld>
            <a:endParaRPr lang="en-US" dirty="0"/>
          </a:p>
        </p:txBody>
      </p:sp>
      <p:sp>
        <p:nvSpPr>
          <p:cNvPr id="3" name="Flowchart: Delay 2">
            <a:extLst>
              <a:ext uri="{FF2B5EF4-FFF2-40B4-BE49-F238E27FC236}">
                <a16:creationId xmlns:a16="http://schemas.microsoft.com/office/drawing/2014/main" id="{1532C0FC-B4B0-182D-6676-0E7E3479FB8F}"/>
              </a:ext>
            </a:extLst>
          </p:cNvPr>
          <p:cNvSpPr/>
          <p:nvPr/>
        </p:nvSpPr>
        <p:spPr>
          <a:xfrm>
            <a:off x="0" y="1"/>
            <a:ext cx="2516076" cy="865762"/>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3200" b="1" dirty="0">
                <a:solidFill>
                  <a:schemeClr val="tx1"/>
                </a:solidFill>
                <a:latin typeface="Rockwell Condensed" panose="02060603050405020104" pitchFamily="18" charset="0"/>
                <a:cs typeface="Segoe UI Light" panose="020B0502040204020203" pitchFamily="34" charset="0"/>
              </a:rPr>
              <a:t>Deployment</a:t>
            </a:r>
          </a:p>
        </p:txBody>
      </p:sp>
      <p:pic>
        <p:nvPicPr>
          <p:cNvPr id="7" name="Picture 6">
            <a:extLst>
              <a:ext uri="{FF2B5EF4-FFF2-40B4-BE49-F238E27FC236}">
                <a16:creationId xmlns:a16="http://schemas.microsoft.com/office/drawing/2014/main" id="{5F054568-D28C-25B8-B838-417F1CA49A4C}"/>
              </a:ext>
            </a:extLst>
          </p:cNvPr>
          <p:cNvPicPr>
            <a:picLocks noChangeAspect="1"/>
          </p:cNvPicPr>
          <p:nvPr/>
        </p:nvPicPr>
        <p:blipFill>
          <a:blip r:embed="rId4"/>
          <a:stretch>
            <a:fillRect/>
          </a:stretch>
        </p:blipFill>
        <p:spPr>
          <a:xfrm>
            <a:off x="0" y="992221"/>
            <a:ext cx="8324850" cy="4472931"/>
          </a:xfrm>
          <a:prstGeom prst="rect">
            <a:avLst/>
          </a:prstGeom>
        </p:spPr>
      </p:pic>
      <p:pic>
        <p:nvPicPr>
          <p:cNvPr id="9" name="Picture 8">
            <a:extLst>
              <a:ext uri="{FF2B5EF4-FFF2-40B4-BE49-F238E27FC236}">
                <a16:creationId xmlns:a16="http://schemas.microsoft.com/office/drawing/2014/main" id="{3AF73932-279A-F63C-3EDD-82CA6CDE3F81}"/>
              </a:ext>
            </a:extLst>
          </p:cNvPr>
          <p:cNvPicPr>
            <a:picLocks noChangeAspect="1"/>
          </p:cNvPicPr>
          <p:nvPr/>
        </p:nvPicPr>
        <p:blipFill>
          <a:blip r:embed="rId5"/>
          <a:stretch>
            <a:fillRect/>
          </a:stretch>
        </p:blipFill>
        <p:spPr>
          <a:xfrm>
            <a:off x="4162425" y="3417597"/>
            <a:ext cx="6248400" cy="3194565"/>
          </a:xfrm>
          <a:prstGeom prst="rect">
            <a:avLst/>
          </a:prstGeom>
        </p:spPr>
      </p:pic>
    </p:spTree>
    <p:extLst>
      <p:ext uri="{BB962C8B-B14F-4D97-AF65-F5344CB8AC3E}">
        <p14:creationId xmlns:p14="http://schemas.microsoft.com/office/powerpoint/2010/main" val="41624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0EBDF-F816-4A10-5A5F-5D8AC1D95A29}"/>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B28063D3-DF52-0D84-B2E9-91BF31252A57}"/>
              </a:ext>
            </a:extLst>
          </p:cNvPr>
          <p:cNvPicPr>
            <a:picLocks noChangeAspect="1"/>
          </p:cNvPicPr>
          <p:nvPr/>
        </p:nvPicPr>
        <p:blipFill>
          <a:blip r:embed="rId3"/>
          <a:stretch>
            <a:fillRect/>
          </a:stretch>
        </p:blipFill>
        <p:spPr>
          <a:xfrm>
            <a:off x="20292" y="0"/>
            <a:ext cx="12170620" cy="6858000"/>
          </a:xfrm>
          <a:prstGeom prst="rect">
            <a:avLst/>
          </a:prstGeom>
        </p:spPr>
      </p:pic>
      <p:sp>
        <p:nvSpPr>
          <p:cNvPr id="2" name="Slide Number Placeholder 1">
            <a:extLst>
              <a:ext uri="{FF2B5EF4-FFF2-40B4-BE49-F238E27FC236}">
                <a16:creationId xmlns:a16="http://schemas.microsoft.com/office/drawing/2014/main" id="{46AB4C6C-0DCF-FDF1-7B11-E03DADF355E5}"/>
              </a:ext>
            </a:extLst>
          </p:cNvPr>
          <p:cNvSpPr>
            <a:spLocks noGrp="1"/>
          </p:cNvSpPr>
          <p:nvPr>
            <p:ph type="sldNum" sz="quarter" idx="4"/>
          </p:nvPr>
        </p:nvSpPr>
        <p:spPr/>
        <p:txBody>
          <a:bodyPr/>
          <a:lstStyle/>
          <a:p>
            <a:fld id="{08AB70BE-1769-45B8-85A6-0C837432C7E6}" type="slidenum">
              <a:rPr lang="en-US" smtClean="0"/>
              <a:pPr/>
              <a:t>2</a:t>
            </a:fld>
            <a:endParaRPr lang="en-US" dirty="0"/>
          </a:p>
        </p:txBody>
      </p:sp>
      <p:sp>
        <p:nvSpPr>
          <p:cNvPr id="19" name="TextBox 18">
            <a:extLst>
              <a:ext uri="{FF2B5EF4-FFF2-40B4-BE49-F238E27FC236}">
                <a16:creationId xmlns:a16="http://schemas.microsoft.com/office/drawing/2014/main" id="{D40A6E28-200D-83F1-11C4-6140EA5E4684}"/>
              </a:ext>
            </a:extLst>
          </p:cNvPr>
          <p:cNvSpPr txBox="1"/>
          <p:nvPr/>
        </p:nvSpPr>
        <p:spPr>
          <a:xfrm>
            <a:off x="527725" y="2256977"/>
            <a:ext cx="3246607" cy="1569660"/>
          </a:xfrm>
          <a:prstGeom prst="rect">
            <a:avLst/>
          </a:prstGeom>
          <a:noFill/>
        </p:spPr>
        <p:txBody>
          <a:bodyPr wrap="square">
            <a:spAutoFit/>
          </a:bodyPr>
          <a:lstStyle/>
          <a:p>
            <a:r>
              <a:rPr lang="en-US" sz="4800" b="1" i="0" kern="1200" dirty="0">
                <a:solidFill>
                  <a:schemeClr val="bg2"/>
                </a:solidFill>
                <a:latin typeface="+mj-lt"/>
                <a:ea typeface="+mj-ea"/>
                <a:cs typeface="+mj-cs"/>
              </a:rPr>
              <a:t>Problem</a:t>
            </a:r>
          </a:p>
          <a:p>
            <a:r>
              <a:rPr lang="en-US" sz="4800" b="1" dirty="0">
                <a:solidFill>
                  <a:schemeClr val="bg2"/>
                </a:solidFill>
                <a:latin typeface="+mj-lt"/>
                <a:ea typeface="+mj-ea"/>
                <a:cs typeface="+mj-cs"/>
              </a:rPr>
              <a:t>Statement</a:t>
            </a:r>
            <a:endParaRPr lang="en-US" sz="4800" dirty="0"/>
          </a:p>
        </p:txBody>
      </p:sp>
      <p:sp>
        <p:nvSpPr>
          <p:cNvPr id="20" name="Content Placeholder 3">
            <a:extLst>
              <a:ext uri="{FF2B5EF4-FFF2-40B4-BE49-F238E27FC236}">
                <a16:creationId xmlns:a16="http://schemas.microsoft.com/office/drawing/2014/main" id="{F0A1747B-9F9E-BCDA-E952-950B2AB0113D}"/>
              </a:ext>
            </a:extLst>
          </p:cNvPr>
          <p:cNvSpPr>
            <a:spLocks noGrp="1"/>
          </p:cNvSpPr>
          <p:nvPr>
            <p:ph sz="quarter" idx="10"/>
          </p:nvPr>
        </p:nvSpPr>
        <p:spPr>
          <a:xfrm>
            <a:off x="4281765" y="1085549"/>
            <a:ext cx="7226056" cy="4686903"/>
          </a:xfrm>
        </p:spPr>
        <p:txBody>
          <a:bodyPr vert="horz" lIns="91440" tIns="45720" rIns="91440" bIns="45720" rtlCol="0" anchor="ctr">
            <a:noAutofit/>
          </a:bodyPr>
          <a:lstStyle/>
          <a:p>
            <a:pPr marL="0" indent="0">
              <a:spcBef>
                <a:spcPts val="1000"/>
              </a:spcBef>
              <a:spcAft>
                <a:spcPts val="0"/>
              </a:spcAft>
              <a:buClr>
                <a:schemeClr val="accent1"/>
              </a:buClr>
              <a:buNone/>
            </a:pPr>
            <a:r>
              <a:rPr lang="en-US" sz="2000" b="1" dirty="0">
                <a:solidFill>
                  <a:schemeClr val="bg1"/>
                </a:solidFill>
              </a:rPr>
              <a:t>“  Predict a categorical outcome of "Sales" versus "Industry", "Product Name", "Opportunity Type", "Amount", "Opportunity Quantity", "Discount Granted", "Customer Count", "Account Type", "Billing Region", "Stage". Validate the model. Report model based on performance metric of accuracy, precision, recall and F1 score.  “</a:t>
            </a:r>
          </a:p>
          <a:p>
            <a:pPr>
              <a:spcBef>
                <a:spcPts val="1000"/>
              </a:spcBef>
              <a:spcAft>
                <a:spcPts val="0"/>
              </a:spcAft>
              <a:buClr>
                <a:schemeClr val="accent1"/>
              </a:buClr>
            </a:pPr>
            <a:endParaRPr lang="en-US" sz="2000" b="1" dirty="0">
              <a:solidFill>
                <a:schemeClr val="bg1"/>
              </a:solidFill>
            </a:endParaRPr>
          </a:p>
          <a:p>
            <a:pPr marL="0" indent="0">
              <a:spcBef>
                <a:spcPts val="1000"/>
              </a:spcBef>
              <a:spcAft>
                <a:spcPts val="0"/>
              </a:spcAft>
              <a:buClr>
                <a:schemeClr val="accent1"/>
              </a:buClr>
              <a:buNone/>
            </a:pPr>
            <a:r>
              <a:rPr lang="en-US" sz="2800" b="1" dirty="0">
                <a:solidFill>
                  <a:schemeClr val="bg1"/>
                </a:solidFill>
              </a:rPr>
              <a:t>Goal:</a:t>
            </a:r>
          </a:p>
          <a:p>
            <a:pPr>
              <a:spcBef>
                <a:spcPts val="1000"/>
              </a:spcBef>
              <a:spcAft>
                <a:spcPts val="0"/>
              </a:spcAft>
              <a:buClr>
                <a:schemeClr val="accent1"/>
              </a:buClr>
            </a:pPr>
            <a:r>
              <a:rPr lang="en-US" sz="2000" b="1" dirty="0">
                <a:solidFill>
                  <a:schemeClr val="bg1"/>
                </a:solidFill>
              </a:rPr>
              <a:t>Build a machine learning model to predict Sales through related Categorical feature of importances</a:t>
            </a:r>
          </a:p>
        </p:txBody>
      </p:sp>
    </p:spTree>
    <p:extLst>
      <p:ext uri="{BB962C8B-B14F-4D97-AF65-F5344CB8AC3E}">
        <p14:creationId xmlns:p14="http://schemas.microsoft.com/office/powerpoint/2010/main" val="3719591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0391A-85F9-8760-1D55-DE158751C02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5E7CFF7-280A-7E0F-5C9B-64B971A8ADCB}"/>
              </a:ext>
            </a:extLst>
          </p:cNvPr>
          <p:cNvPicPr>
            <a:picLocks noChangeAspect="1"/>
          </p:cNvPicPr>
          <p:nvPr/>
        </p:nvPicPr>
        <p:blipFill>
          <a:blip r:embed="rId3"/>
          <a:stretch>
            <a:fillRect/>
          </a:stretch>
        </p:blipFill>
        <p:spPr>
          <a:xfrm>
            <a:off x="-1" y="0"/>
            <a:ext cx="12192001" cy="6858000"/>
          </a:xfrm>
          <a:prstGeom prst="rect">
            <a:avLst/>
          </a:prstGeom>
        </p:spPr>
      </p:pic>
      <p:sp>
        <p:nvSpPr>
          <p:cNvPr id="2" name="Slide Number Placeholder 1">
            <a:extLst>
              <a:ext uri="{FF2B5EF4-FFF2-40B4-BE49-F238E27FC236}">
                <a16:creationId xmlns:a16="http://schemas.microsoft.com/office/drawing/2014/main" id="{5593167D-7393-EA33-C08E-ECFB9C02DC16}"/>
              </a:ext>
            </a:extLst>
          </p:cNvPr>
          <p:cNvSpPr>
            <a:spLocks noGrp="1"/>
          </p:cNvSpPr>
          <p:nvPr>
            <p:ph type="sldNum" sz="quarter" idx="4"/>
          </p:nvPr>
        </p:nvSpPr>
        <p:spPr/>
        <p:txBody>
          <a:bodyPr/>
          <a:lstStyle/>
          <a:p>
            <a:fld id="{08AB70BE-1769-45B8-85A6-0C837432C7E6}" type="slidenum">
              <a:rPr lang="en-US" smtClean="0"/>
              <a:pPr/>
              <a:t>20</a:t>
            </a:fld>
            <a:endParaRPr lang="en-US" dirty="0"/>
          </a:p>
        </p:txBody>
      </p:sp>
      <p:sp>
        <p:nvSpPr>
          <p:cNvPr id="3" name="Flowchart: Delay 2">
            <a:extLst>
              <a:ext uri="{FF2B5EF4-FFF2-40B4-BE49-F238E27FC236}">
                <a16:creationId xmlns:a16="http://schemas.microsoft.com/office/drawing/2014/main" id="{0B94373C-E897-0E02-D792-4BF83979EF4D}"/>
              </a:ext>
            </a:extLst>
          </p:cNvPr>
          <p:cNvSpPr/>
          <p:nvPr/>
        </p:nvSpPr>
        <p:spPr>
          <a:xfrm>
            <a:off x="0" y="0"/>
            <a:ext cx="2447075" cy="826851"/>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3200" b="1" dirty="0">
                <a:solidFill>
                  <a:schemeClr val="tx1"/>
                </a:solidFill>
                <a:latin typeface="Rockwell Condensed" panose="02060603050405020104" pitchFamily="18" charset="0"/>
                <a:cs typeface="Segoe UI Light" panose="020B0502040204020203" pitchFamily="34" charset="0"/>
              </a:rPr>
              <a:t>Deployment</a:t>
            </a:r>
          </a:p>
        </p:txBody>
      </p:sp>
      <p:grpSp>
        <p:nvGrpSpPr>
          <p:cNvPr id="4" name="Group 3">
            <a:extLst>
              <a:ext uri="{FF2B5EF4-FFF2-40B4-BE49-F238E27FC236}">
                <a16:creationId xmlns:a16="http://schemas.microsoft.com/office/drawing/2014/main" id="{68BF9F56-2ED4-3CCC-98FD-7D28C50B1ECD}"/>
              </a:ext>
            </a:extLst>
          </p:cNvPr>
          <p:cNvGrpSpPr/>
          <p:nvPr/>
        </p:nvGrpSpPr>
        <p:grpSpPr>
          <a:xfrm>
            <a:off x="644108" y="1287030"/>
            <a:ext cx="5945275" cy="5328405"/>
            <a:chOff x="-1676" y="1207477"/>
            <a:chExt cx="4750321" cy="4857310"/>
          </a:xfrm>
        </p:grpSpPr>
        <p:pic>
          <p:nvPicPr>
            <p:cNvPr id="7" name="Picture 6">
              <a:extLst>
                <a:ext uri="{FF2B5EF4-FFF2-40B4-BE49-F238E27FC236}">
                  <a16:creationId xmlns:a16="http://schemas.microsoft.com/office/drawing/2014/main" id="{5FFC800B-85A5-A347-1038-909B7A488A13}"/>
                </a:ext>
              </a:extLst>
            </p:cNvPr>
            <p:cNvPicPr>
              <a:picLocks noChangeAspect="1"/>
            </p:cNvPicPr>
            <p:nvPr/>
          </p:nvPicPr>
          <p:blipFill>
            <a:blip r:embed="rId4"/>
            <a:stretch>
              <a:fillRect/>
            </a:stretch>
          </p:blipFill>
          <p:spPr>
            <a:xfrm>
              <a:off x="0" y="1207477"/>
              <a:ext cx="4748645" cy="2428655"/>
            </a:xfrm>
            <a:prstGeom prst="rect">
              <a:avLst/>
            </a:prstGeom>
          </p:spPr>
        </p:pic>
        <p:pic>
          <p:nvPicPr>
            <p:cNvPr id="9" name="Picture 8">
              <a:extLst>
                <a:ext uri="{FF2B5EF4-FFF2-40B4-BE49-F238E27FC236}">
                  <a16:creationId xmlns:a16="http://schemas.microsoft.com/office/drawing/2014/main" id="{A8E98355-A9F8-2252-E97C-E397E3C88838}"/>
                </a:ext>
              </a:extLst>
            </p:cNvPr>
            <p:cNvPicPr>
              <a:picLocks noChangeAspect="1"/>
            </p:cNvPicPr>
            <p:nvPr/>
          </p:nvPicPr>
          <p:blipFill>
            <a:blip r:embed="rId5"/>
            <a:stretch>
              <a:fillRect/>
            </a:stretch>
          </p:blipFill>
          <p:spPr>
            <a:xfrm>
              <a:off x="-1676" y="3636132"/>
              <a:ext cx="4750321" cy="2428655"/>
            </a:xfrm>
            <a:prstGeom prst="rect">
              <a:avLst/>
            </a:prstGeom>
          </p:spPr>
        </p:pic>
      </p:grpSp>
      <p:pic>
        <p:nvPicPr>
          <p:cNvPr id="6" name="Picture 5">
            <a:extLst>
              <a:ext uri="{FF2B5EF4-FFF2-40B4-BE49-F238E27FC236}">
                <a16:creationId xmlns:a16="http://schemas.microsoft.com/office/drawing/2014/main" id="{A262672E-A70A-3680-2A0D-95D0BE5991DB}"/>
              </a:ext>
            </a:extLst>
          </p:cNvPr>
          <p:cNvPicPr>
            <a:picLocks noChangeAspect="1"/>
          </p:cNvPicPr>
          <p:nvPr/>
        </p:nvPicPr>
        <p:blipFill>
          <a:blip r:embed="rId6"/>
          <a:stretch>
            <a:fillRect/>
          </a:stretch>
        </p:blipFill>
        <p:spPr>
          <a:xfrm>
            <a:off x="7046432" y="-1"/>
            <a:ext cx="5145568" cy="6858000"/>
          </a:xfrm>
          <a:prstGeom prst="rect">
            <a:avLst/>
          </a:prstGeom>
        </p:spPr>
      </p:pic>
      <p:sp>
        <p:nvSpPr>
          <p:cNvPr id="11" name="TextBox 10">
            <a:extLst>
              <a:ext uri="{FF2B5EF4-FFF2-40B4-BE49-F238E27FC236}">
                <a16:creationId xmlns:a16="http://schemas.microsoft.com/office/drawing/2014/main" id="{8271E3D8-D485-5845-6EA7-21019FEB2287}"/>
              </a:ext>
            </a:extLst>
          </p:cNvPr>
          <p:cNvSpPr txBox="1"/>
          <p:nvPr/>
        </p:nvSpPr>
        <p:spPr>
          <a:xfrm>
            <a:off x="2659676" y="43351"/>
            <a:ext cx="3562783" cy="1200329"/>
          </a:xfrm>
          <a:prstGeom prst="rect">
            <a:avLst/>
          </a:prstGeom>
          <a:solidFill>
            <a:schemeClr val="accent5">
              <a:lumMod val="75000"/>
            </a:schemeClr>
          </a:solidFill>
        </p:spPr>
        <p:txBody>
          <a:bodyPr wrap="square">
            <a:spAutoFit/>
          </a:bodyPr>
          <a:lstStyle/>
          <a:p>
            <a:r>
              <a:rPr lang="en-US" sz="3600" b="1" dirty="0"/>
              <a:t>SVC ML model code Snippets</a:t>
            </a:r>
          </a:p>
        </p:txBody>
      </p:sp>
      <p:sp>
        <p:nvSpPr>
          <p:cNvPr id="10" name="Slide Number Placeholder 1">
            <a:extLst>
              <a:ext uri="{FF2B5EF4-FFF2-40B4-BE49-F238E27FC236}">
                <a16:creationId xmlns:a16="http://schemas.microsoft.com/office/drawing/2014/main" id="{6413283E-5EFE-27D6-BDEE-4D3C3464CF4C}"/>
              </a:ext>
            </a:extLst>
          </p:cNvPr>
          <p:cNvSpPr txBox="1">
            <a:spLocks/>
          </p:cNvSpPr>
          <p:nvPr/>
        </p:nvSpPr>
        <p:spPr bwMode="gray">
          <a:xfrm>
            <a:off x="11353801" y="6523851"/>
            <a:ext cx="838199" cy="304799"/>
          </a:xfrm>
          <a:prstGeom prst="rect">
            <a:avLst/>
          </a:prstGeom>
        </p:spPr>
        <p:txBody>
          <a:bodyPr vert="horz" lIns="91440" tIns="45720" rIns="91440" bIns="45720" rtlCol="0" anchor="t">
            <a:normAutofit/>
          </a:bodyPr>
          <a:lstStyle>
            <a:defPPr>
              <a:defRPr lang="en-US"/>
            </a:defPPr>
            <a:lvl1pPr marL="0" algn="ctr" defTabSz="457200" rtl="0" eaLnBrk="1" latinLnBrk="0" hangingPunct="1">
              <a:defRPr sz="1200" b="0" i="0"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Aft>
                <a:spcPts val="600"/>
              </a:spcAft>
            </a:pPr>
            <a:fld id="{08AB70BE-1769-45B8-85A6-0C837432C7E6}" type="slidenum">
              <a:rPr lang="en-US" sz="1000" smtClean="0">
                <a:solidFill>
                  <a:schemeClr val="tx1"/>
                </a:solidFill>
                <a:latin typeface="+mn-lt"/>
              </a:rPr>
              <a:pPr algn="r">
                <a:spcAft>
                  <a:spcPts val="600"/>
                </a:spcAft>
              </a:pPr>
              <a:t>20</a:t>
            </a:fld>
            <a:endParaRPr lang="en-US" sz="1000" dirty="0">
              <a:solidFill>
                <a:schemeClr val="tx1"/>
              </a:solidFill>
              <a:latin typeface="+mn-lt"/>
            </a:endParaRPr>
          </a:p>
        </p:txBody>
      </p:sp>
    </p:spTree>
    <p:extLst>
      <p:ext uri="{BB962C8B-B14F-4D97-AF65-F5344CB8AC3E}">
        <p14:creationId xmlns:p14="http://schemas.microsoft.com/office/powerpoint/2010/main" val="3283703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B1D43-07C0-00FC-3DAF-9105E999322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93DCAFF-7844-6B34-E1DC-0AC08A7B6D20}"/>
              </a:ext>
            </a:extLst>
          </p:cNvPr>
          <p:cNvPicPr>
            <a:picLocks noChangeAspect="1"/>
          </p:cNvPicPr>
          <p:nvPr/>
        </p:nvPicPr>
        <p:blipFill>
          <a:blip r:embed="rId3"/>
          <a:stretch>
            <a:fillRect/>
          </a:stretch>
        </p:blipFill>
        <p:spPr>
          <a:xfrm>
            <a:off x="0" y="-1"/>
            <a:ext cx="12192000" cy="6876781"/>
          </a:xfrm>
          <a:prstGeom prst="rect">
            <a:avLst/>
          </a:prstGeom>
        </p:spPr>
      </p:pic>
      <p:graphicFrame>
        <p:nvGraphicFramePr>
          <p:cNvPr id="6" name="Content Placeholder 5">
            <a:extLst>
              <a:ext uri="{FF2B5EF4-FFF2-40B4-BE49-F238E27FC236}">
                <a16:creationId xmlns:a16="http://schemas.microsoft.com/office/drawing/2014/main" id="{B8D3CDF4-7636-E40F-FA44-F627112C9D36}"/>
              </a:ext>
            </a:extLst>
          </p:cNvPr>
          <p:cNvGraphicFramePr>
            <a:graphicFrameLocks noGrp="1"/>
          </p:cNvGraphicFramePr>
          <p:nvPr>
            <p:ph sz="quarter" idx="10"/>
            <p:extLst>
              <p:ext uri="{D42A27DB-BD31-4B8C-83A1-F6EECF244321}">
                <p14:modId xmlns:p14="http://schemas.microsoft.com/office/powerpoint/2010/main" val="3385616806"/>
              </p:ext>
            </p:extLst>
          </p:nvPr>
        </p:nvGraphicFramePr>
        <p:xfrm>
          <a:off x="800460" y="1299524"/>
          <a:ext cx="10813607" cy="4602480"/>
        </p:xfrm>
        <a:graphic>
          <a:graphicData uri="http://schemas.openxmlformats.org/drawingml/2006/table">
            <a:tbl>
              <a:tblPr firstRow="1" bandRow="1">
                <a:tableStyleId>{00A15C55-8517-42AA-B614-E9B94910E393}</a:tableStyleId>
              </a:tblPr>
              <a:tblGrid>
                <a:gridCol w="2830627">
                  <a:extLst>
                    <a:ext uri="{9D8B030D-6E8A-4147-A177-3AD203B41FA5}">
                      <a16:colId xmlns:a16="http://schemas.microsoft.com/office/drawing/2014/main" val="3906546712"/>
                    </a:ext>
                  </a:extLst>
                </a:gridCol>
                <a:gridCol w="7982980">
                  <a:extLst>
                    <a:ext uri="{9D8B030D-6E8A-4147-A177-3AD203B41FA5}">
                      <a16:colId xmlns:a16="http://schemas.microsoft.com/office/drawing/2014/main" val="3930079090"/>
                    </a:ext>
                  </a:extLst>
                </a:gridCol>
              </a:tblGrid>
              <a:tr h="370840">
                <a:tc>
                  <a:txBody>
                    <a:bodyPr/>
                    <a:lstStyle/>
                    <a:p>
                      <a:r>
                        <a:rPr lang="en-US" sz="2000" dirty="0">
                          <a:solidFill>
                            <a:schemeClr val="tx1"/>
                          </a:solidFill>
                        </a:rPr>
                        <a:t>Ethical Consideration</a:t>
                      </a:r>
                    </a:p>
                  </a:txBody>
                  <a:tcPr>
                    <a:solidFill>
                      <a:schemeClr val="accent5">
                        <a:lumMod val="60000"/>
                        <a:lumOff val="40000"/>
                      </a:schemeClr>
                    </a:solidFill>
                  </a:tcPr>
                </a:tc>
                <a:tc>
                  <a:txBody>
                    <a:bodyPr/>
                    <a:lstStyle/>
                    <a:p>
                      <a:r>
                        <a:rPr lang="en-US" sz="2000" dirty="0">
                          <a:solidFill>
                            <a:schemeClr val="tx1"/>
                          </a:solidFill>
                        </a:rPr>
                        <a:t>Key Issues</a:t>
                      </a:r>
                    </a:p>
                  </a:txBody>
                  <a:tcPr>
                    <a:solidFill>
                      <a:schemeClr val="accent5">
                        <a:lumMod val="60000"/>
                        <a:lumOff val="40000"/>
                      </a:schemeClr>
                    </a:solidFill>
                  </a:tcPr>
                </a:tc>
                <a:extLst>
                  <a:ext uri="{0D108BD9-81ED-4DB2-BD59-A6C34878D82A}">
                    <a16:rowId xmlns:a16="http://schemas.microsoft.com/office/drawing/2014/main" val="1731152462"/>
                  </a:ext>
                </a:extLst>
              </a:tr>
              <a:tr h="370840">
                <a:tc>
                  <a:txBody>
                    <a:bodyPr/>
                    <a:lstStyle/>
                    <a:p>
                      <a:r>
                        <a:rPr lang="en-US" sz="1600" b="1" dirty="0"/>
                        <a:t>Data &amp; Feature Bias</a:t>
                      </a:r>
                    </a:p>
                  </a:txBody>
                  <a:tcPr>
                    <a:solidFill>
                      <a:schemeClr val="accent5">
                        <a:lumMod val="60000"/>
                        <a:lumOff val="40000"/>
                      </a:schemeClr>
                    </a:solidFill>
                  </a:tcPr>
                </a:tc>
                <a:tc>
                  <a:txBody>
                    <a:bodyPr/>
                    <a:lstStyle/>
                    <a:p>
                      <a:pPr>
                        <a:buNone/>
                      </a:pPr>
                      <a:r>
                        <a:rPr lang="en-US" sz="1600" b="1" dirty="0"/>
                        <a:t>The model risks amplifying biases by over-focusing on historically successful regions and account types. This could cause the neglect of new growth areas by learning from potentially biased historical data.</a:t>
                      </a:r>
                    </a:p>
                  </a:txBody>
                  <a:tcPr anchor="ctr">
                    <a:solidFill>
                      <a:schemeClr val="accent5">
                        <a:lumMod val="60000"/>
                        <a:lumOff val="40000"/>
                      </a:schemeClr>
                    </a:solidFill>
                  </a:tcPr>
                </a:tc>
                <a:extLst>
                  <a:ext uri="{0D108BD9-81ED-4DB2-BD59-A6C34878D82A}">
                    <a16:rowId xmlns:a16="http://schemas.microsoft.com/office/drawing/2014/main" val="3118838107"/>
                  </a:ext>
                </a:extLst>
              </a:tr>
              <a:tr h="370840">
                <a:tc>
                  <a:txBody>
                    <a:bodyPr/>
                    <a:lstStyle/>
                    <a:p>
                      <a:r>
                        <a:rPr lang="en-US" sz="1600" b="1" dirty="0"/>
                        <a:t>Mitigation</a:t>
                      </a:r>
                    </a:p>
                  </a:txBody>
                  <a:tcPr>
                    <a:solidFill>
                      <a:schemeClr val="accent5">
                        <a:lumMod val="60000"/>
                        <a:lumOff val="40000"/>
                      </a:schemeClr>
                    </a:solidFill>
                  </a:tcPr>
                </a:tc>
                <a:tc>
                  <a:txBody>
                    <a:bodyPr/>
                    <a:lstStyle/>
                    <a:p>
                      <a:pPr>
                        <a:buNone/>
                      </a:pPr>
                      <a:r>
                        <a:rPr lang="en-US" sz="1600" b="1" dirty="0"/>
                        <a:t>Audit data for bias; supplement with diverse datasets; encourage exploring new markets.</a:t>
                      </a:r>
                    </a:p>
                  </a:txBody>
                  <a:tcPr anchor="ctr">
                    <a:solidFill>
                      <a:schemeClr val="accent5">
                        <a:lumMod val="60000"/>
                        <a:lumOff val="40000"/>
                      </a:schemeClr>
                    </a:solidFill>
                  </a:tcPr>
                </a:tc>
                <a:extLst>
                  <a:ext uri="{0D108BD9-81ED-4DB2-BD59-A6C34878D82A}">
                    <a16:rowId xmlns:a16="http://schemas.microsoft.com/office/drawing/2014/main" val="652038244"/>
                  </a:ext>
                </a:extLst>
              </a:tr>
              <a:tr h="370840">
                <a:tc>
                  <a:txBody>
                    <a:bodyPr/>
                    <a:lstStyle/>
                    <a:p>
                      <a:r>
                        <a:rPr lang="en-US" sz="1600" b="1" dirty="0"/>
                        <a:t>Model &amp; Sales Team Impact</a:t>
                      </a:r>
                    </a:p>
                  </a:txBody>
                  <a:tcPr>
                    <a:solidFill>
                      <a:schemeClr val="accent5">
                        <a:lumMod val="60000"/>
                        <a:lumOff val="40000"/>
                      </a:schemeClr>
                    </a:solidFill>
                  </a:tcPr>
                </a:tc>
                <a:tc>
                  <a:txBody>
                    <a:bodyPr/>
                    <a:lstStyle/>
                    <a:p>
                      <a:pPr>
                        <a:buNone/>
                      </a:pPr>
                      <a:r>
                        <a:rPr lang="en-US" sz="1600" b="1" dirty="0"/>
                        <a:t>The selected SVM model is a "black box," making its predictions difficult to explain to salespeople, which can cause distrust. This may lead to over-reliance on the model and devalue the sales team's own expertise.</a:t>
                      </a:r>
                    </a:p>
                  </a:txBody>
                  <a:tcPr anchor="ctr">
                    <a:solidFill>
                      <a:schemeClr val="accent5">
                        <a:lumMod val="60000"/>
                        <a:lumOff val="40000"/>
                      </a:schemeClr>
                    </a:solidFill>
                  </a:tcPr>
                </a:tc>
                <a:extLst>
                  <a:ext uri="{0D108BD9-81ED-4DB2-BD59-A6C34878D82A}">
                    <a16:rowId xmlns:a16="http://schemas.microsoft.com/office/drawing/2014/main" val="84093158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t>Mitigation</a:t>
                      </a:r>
                    </a:p>
                  </a:txBody>
                  <a:tcPr>
                    <a:solidFill>
                      <a:schemeClr val="accent5">
                        <a:lumMod val="60000"/>
                        <a:lumOff val="40000"/>
                      </a:schemeClr>
                    </a:solidFill>
                  </a:tcPr>
                </a:tc>
                <a:tc>
                  <a:txBody>
                    <a:bodyPr/>
                    <a:lstStyle/>
                    <a:p>
                      <a:pPr>
                        <a:buNone/>
                      </a:pPr>
                      <a:r>
                        <a:rPr lang="en-US" sz="1600" b="1" dirty="0"/>
                        <a:t>Use explainable AI (XAI) tools; train the team on model limitations; position it as a supportive guide.</a:t>
                      </a:r>
                    </a:p>
                  </a:txBody>
                  <a:tcPr anchor="ctr">
                    <a:solidFill>
                      <a:schemeClr val="accent5">
                        <a:lumMod val="60000"/>
                        <a:lumOff val="40000"/>
                      </a:schemeClr>
                    </a:solidFill>
                  </a:tcPr>
                </a:tc>
                <a:extLst>
                  <a:ext uri="{0D108BD9-81ED-4DB2-BD59-A6C34878D82A}">
                    <a16:rowId xmlns:a16="http://schemas.microsoft.com/office/drawing/2014/main" val="2073886819"/>
                  </a:ext>
                </a:extLst>
              </a:tr>
              <a:tr h="370840">
                <a:tc>
                  <a:txBody>
                    <a:bodyPr/>
                    <a:lstStyle/>
                    <a:p>
                      <a:r>
                        <a:rPr lang="en-US" sz="1600" b="1" dirty="0"/>
                        <a:t>Accountability &amp; Deployment</a:t>
                      </a:r>
                    </a:p>
                  </a:txBody>
                  <a:tcPr>
                    <a:solidFill>
                      <a:schemeClr val="accent5">
                        <a:lumMod val="60000"/>
                        <a:lumOff val="40000"/>
                      </a:schemeClr>
                    </a:solidFill>
                  </a:tcPr>
                </a:tc>
                <a:tc>
                  <a:txBody>
                    <a:bodyPr/>
                    <a:lstStyle/>
                    <a:p>
                      <a:r>
                        <a:rPr lang="en-US" sz="1600" b="1" dirty="0"/>
                        <a:t>Clear governance is needed to define accountability for incorrect predictions. The planned regular model retraining is positive but must include fairness audits to prevent discriminatory outcomes over time</a:t>
                      </a:r>
                    </a:p>
                  </a:txBody>
                  <a:tcPr>
                    <a:solidFill>
                      <a:schemeClr val="accent5">
                        <a:lumMod val="60000"/>
                        <a:lumOff val="40000"/>
                      </a:schemeClr>
                    </a:solidFill>
                  </a:tcPr>
                </a:tc>
                <a:extLst>
                  <a:ext uri="{0D108BD9-81ED-4DB2-BD59-A6C34878D82A}">
                    <a16:rowId xmlns:a16="http://schemas.microsoft.com/office/drawing/2014/main" val="368112590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t>Mitigation</a:t>
                      </a:r>
                    </a:p>
                    <a:p>
                      <a:endParaRPr lang="en-US" sz="1600" b="1" dirty="0"/>
                    </a:p>
                  </a:txBody>
                  <a:tcPr>
                    <a:solidFill>
                      <a:schemeClr val="accent5">
                        <a:lumMod val="60000"/>
                        <a:lumOff val="40000"/>
                      </a:schemeClr>
                    </a:solidFill>
                  </a:tcPr>
                </a:tc>
                <a:tc>
                  <a:txBody>
                    <a:bodyPr/>
                    <a:lstStyle/>
                    <a:p>
                      <a:r>
                        <a:rPr lang="en-US" sz="1600" b="1" dirty="0"/>
                        <a:t>Establish a clear governance policy for accountability; conduct mandatory fairness audits during retraining.</a:t>
                      </a:r>
                    </a:p>
                  </a:txBody>
                  <a:tcPr>
                    <a:solidFill>
                      <a:schemeClr val="accent5">
                        <a:lumMod val="60000"/>
                        <a:lumOff val="40000"/>
                      </a:schemeClr>
                    </a:solidFill>
                  </a:tcPr>
                </a:tc>
                <a:extLst>
                  <a:ext uri="{0D108BD9-81ED-4DB2-BD59-A6C34878D82A}">
                    <a16:rowId xmlns:a16="http://schemas.microsoft.com/office/drawing/2014/main" val="1764619201"/>
                  </a:ext>
                </a:extLst>
              </a:tr>
            </a:tbl>
          </a:graphicData>
        </a:graphic>
      </p:graphicFrame>
      <p:sp>
        <p:nvSpPr>
          <p:cNvPr id="2" name="Slide Number Placeholder 1">
            <a:extLst>
              <a:ext uri="{FF2B5EF4-FFF2-40B4-BE49-F238E27FC236}">
                <a16:creationId xmlns:a16="http://schemas.microsoft.com/office/drawing/2014/main" id="{58B50CC9-3066-9E82-87EA-4ABBFB0D2C3F}"/>
              </a:ext>
            </a:extLst>
          </p:cNvPr>
          <p:cNvSpPr>
            <a:spLocks noGrp="1"/>
          </p:cNvSpPr>
          <p:nvPr>
            <p:ph type="sldNum" sz="quarter" idx="4"/>
          </p:nvPr>
        </p:nvSpPr>
        <p:spPr/>
        <p:txBody>
          <a:bodyPr/>
          <a:lstStyle/>
          <a:p>
            <a:fld id="{08AB70BE-1769-45B8-85A6-0C837432C7E6}" type="slidenum">
              <a:rPr lang="en-US" smtClean="0"/>
              <a:pPr/>
              <a:t>21</a:t>
            </a:fld>
            <a:endParaRPr lang="en-US" dirty="0"/>
          </a:p>
        </p:txBody>
      </p:sp>
      <p:sp>
        <p:nvSpPr>
          <p:cNvPr id="3" name="Flowchart: Delay 2">
            <a:extLst>
              <a:ext uri="{FF2B5EF4-FFF2-40B4-BE49-F238E27FC236}">
                <a16:creationId xmlns:a16="http://schemas.microsoft.com/office/drawing/2014/main" id="{CBADD4BA-7480-80F2-5203-BBFEE461B9C2}"/>
              </a:ext>
            </a:extLst>
          </p:cNvPr>
          <p:cNvSpPr/>
          <p:nvPr/>
        </p:nvSpPr>
        <p:spPr>
          <a:xfrm>
            <a:off x="800461" y="1"/>
            <a:ext cx="1971922" cy="1089498"/>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2000" b="1" dirty="0">
                <a:solidFill>
                  <a:schemeClr val="tx1"/>
                </a:solidFill>
                <a:latin typeface="Rockwell Condensed" panose="02060603050405020104" pitchFamily="18" charset="0"/>
                <a:cs typeface="Segoe UI Light" panose="020B0502040204020203" pitchFamily="34" charset="0"/>
              </a:rPr>
              <a:t>AI Ethnics &amp; Consideration</a:t>
            </a:r>
          </a:p>
        </p:txBody>
      </p:sp>
    </p:spTree>
    <p:extLst>
      <p:ext uri="{BB962C8B-B14F-4D97-AF65-F5344CB8AC3E}">
        <p14:creationId xmlns:p14="http://schemas.microsoft.com/office/powerpoint/2010/main" val="3199202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D9DC4-618F-99C1-8770-9BBD5076036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F7F0619-23DC-3FDB-CB97-FAB27705E772}"/>
              </a:ext>
            </a:extLst>
          </p:cNvPr>
          <p:cNvPicPr>
            <a:picLocks noChangeAspect="1"/>
          </p:cNvPicPr>
          <p:nvPr/>
        </p:nvPicPr>
        <p:blipFill>
          <a:blip r:embed="rId3"/>
          <a:stretch>
            <a:fillRect/>
          </a:stretch>
        </p:blipFill>
        <p:spPr>
          <a:xfrm>
            <a:off x="-1" y="0"/>
            <a:ext cx="12184380" cy="6858000"/>
          </a:xfrm>
          <a:prstGeom prst="rect">
            <a:avLst/>
          </a:prstGeom>
        </p:spPr>
      </p:pic>
      <p:graphicFrame>
        <p:nvGraphicFramePr>
          <p:cNvPr id="12" name="Content Placeholder 11">
            <a:extLst>
              <a:ext uri="{FF2B5EF4-FFF2-40B4-BE49-F238E27FC236}">
                <a16:creationId xmlns:a16="http://schemas.microsoft.com/office/drawing/2014/main" id="{588010A8-A378-0EA5-6C3F-28F303979102}"/>
              </a:ext>
            </a:extLst>
          </p:cNvPr>
          <p:cNvGraphicFramePr>
            <a:graphicFrameLocks noGrp="1"/>
          </p:cNvGraphicFramePr>
          <p:nvPr>
            <p:ph sz="quarter" idx="10"/>
            <p:extLst>
              <p:ext uri="{D42A27DB-BD31-4B8C-83A1-F6EECF244321}">
                <p14:modId xmlns:p14="http://schemas.microsoft.com/office/powerpoint/2010/main" val="930096006"/>
              </p:ext>
            </p:extLst>
          </p:nvPr>
        </p:nvGraphicFramePr>
        <p:xfrm>
          <a:off x="3085510" y="88900"/>
          <a:ext cx="6642149" cy="6680200"/>
        </p:xfrm>
        <a:graphic>
          <a:graphicData uri="http://schemas.openxmlformats.org/drawingml/2006/table">
            <a:tbl>
              <a:tblPr firstRow="1" bandRow="1">
                <a:tableStyleId>{0E3FDE45-AF77-4B5C-9715-49D594BDF05E}</a:tableStyleId>
              </a:tblPr>
              <a:tblGrid>
                <a:gridCol w="6642149">
                  <a:extLst>
                    <a:ext uri="{9D8B030D-6E8A-4147-A177-3AD203B41FA5}">
                      <a16:colId xmlns:a16="http://schemas.microsoft.com/office/drawing/2014/main" val="3873320034"/>
                    </a:ext>
                  </a:extLst>
                </a:gridCol>
              </a:tblGrid>
              <a:tr h="370840">
                <a:tc>
                  <a:txBody>
                    <a:bodyPr/>
                    <a:lstStyle/>
                    <a:p>
                      <a:pPr marL="285750" indent="-285750">
                        <a:buFont typeface="Wingdings" panose="05000000000000000000" pitchFamily="2" charset="2"/>
                        <a:buChar char="Ø"/>
                      </a:pPr>
                      <a:r>
                        <a:rPr lang="en-US" sz="1800" b="1" i="0" kern="1200" dirty="0">
                          <a:solidFill>
                            <a:schemeClr val="tx1"/>
                          </a:solidFill>
                          <a:effectLst/>
                          <a:latin typeface="+mn-lt"/>
                          <a:ea typeface="+mn-ea"/>
                          <a:cs typeface="+mn-cs"/>
                        </a:rPr>
                        <a:t>Support Vector Regressor (</a:t>
                      </a:r>
                      <a:r>
                        <a:rPr lang="en-US" b="1" dirty="0"/>
                        <a:t>SVR) ML Model appeared to be the best model among the tested 5 machine learning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178940933"/>
                  </a:ext>
                </a:extLst>
              </a:tr>
              <a:tr h="370840">
                <a:tc>
                  <a:txBody>
                    <a:bodyPr/>
                    <a:lstStyle/>
                    <a:p>
                      <a:r>
                        <a:rPr lang="en-US" b="1" dirty="0"/>
                        <a:t>Model results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137693436"/>
                  </a:ext>
                </a:extLst>
              </a:tr>
              <a:tr h="370840">
                <a:tc>
                  <a:txBody>
                    <a:bodyPr/>
                    <a:lstStyle/>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Accuracy has dramatically increased to approximately 89.58%, which is a substantial improvement over previous models that used a limited feature set (e.g., 50-60% accuracy). This indicates that the model is now much better at correctly classifying sales as 'High Sales' or 'Low Sales’.</a:t>
                      </a:r>
                    </a:p>
                    <a:p>
                      <a:pPr marL="285750" indent="-285750">
                        <a:buFont typeface="Wingdings" panose="05000000000000000000" pitchFamily="2" charset="2"/>
                        <a:buChar char="Ø"/>
                      </a:pPr>
                      <a:endParaRPr lang="en-US" sz="1600" b="1" i="0" kern="1200" dirty="0">
                        <a:solidFill>
                          <a:schemeClr val="tx1"/>
                        </a:solidFill>
                        <a:effectLst/>
                        <a:latin typeface="+mn-lt"/>
                        <a:ea typeface="+mn-ea"/>
                        <a:cs typeface="+mn-cs"/>
                      </a:endParaRPr>
                    </a:p>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Precision for 'High Sales' is 83.15%, meaning that when the model predicts 'High Sales', it is correct over 83% of the time.</a:t>
                      </a:r>
                    </a:p>
                    <a:p>
                      <a:pPr marL="285750" indent="-285750">
                        <a:buFont typeface="Wingdings" panose="05000000000000000000" pitchFamily="2" charset="2"/>
                        <a:buChar char="Ø"/>
                      </a:pPr>
                      <a:endParaRPr lang="en-US" sz="1600" b="1" i="0" kern="1200" dirty="0">
                        <a:solidFill>
                          <a:schemeClr val="tx1"/>
                        </a:solidFill>
                        <a:effectLst/>
                        <a:latin typeface="+mn-lt"/>
                        <a:ea typeface="+mn-ea"/>
                        <a:cs typeface="+mn-cs"/>
                      </a:endParaRPr>
                    </a:p>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Recall for 'High Sales' is exceptionally high at 98.05%. This signifies that the model is highly effective at identifying nearly all actual 'High Sales' opportunities. This is particularly valuable if the business goal is to ensure that very few 'High Sales' opportunities are missed.</a:t>
                      </a:r>
                    </a:p>
                    <a:p>
                      <a:pPr marL="285750" indent="-285750">
                        <a:buFont typeface="Wingdings" panose="05000000000000000000" pitchFamily="2" charset="2"/>
                        <a:buChar char="Ø"/>
                      </a:pPr>
                      <a:endParaRPr lang="en-US" sz="1600" b="1" i="0" kern="1200" dirty="0">
                        <a:solidFill>
                          <a:schemeClr val="tx1"/>
                        </a:solidFill>
                        <a:effectLst/>
                        <a:latin typeface="+mn-lt"/>
                        <a:ea typeface="+mn-ea"/>
                        <a:cs typeface="+mn-cs"/>
                      </a:endParaRPr>
                    </a:p>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F1-Score of 0.8999 reflects a strong balance between precision and recall for the 'High Sales' class, indicating robust overall performance.</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3418251082"/>
                  </a:ext>
                </a:extLst>
              </a:tr>
              <a:tr h="370840">
                <a:tc>
                  <a:txBody>
                    <a:bodyPr/>
                    <a:lstStyle/>
                    <a:p>
                      <a:r>
                        <a:rPr lang="en-US" b="1" dirty="0"/>
                        <a:t>The model avoided overfitting and position itself as the more suitable model to adopt for sales prediction tasks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1991499217"/>
                  </a:ext>
                </a:extLst>
              </a:tr>
            </a:tbl>
          </a:graphicData>
        </a:graphic>
      </p:graphicFrame>
      <p:sp>
        <p:nvSpPr>
          <p:cNvPr id="2" name="Slide Number Placeholder 1">
            <a:extLst>
              <a:ext uri="{FF2B5EF4-FFF2-40B4-BE49-F238E27FC236}">
                <a16:creationId xmlns:a16="http://schemas.microsoft.com/office/drawing/2014/main" id="{51F22A2E-48D3-7A52-3A0B-F636C3C4E219}"/>
              </a:ext>
            </a:extLst>
          </p:cNvPr>
          <p:cNvSpPr>
            <a:spLocks noGrp="1"/>
          </p:cNvSpPr>
          <p:nvPr>
            <p:ph type="sldNum" sz="quarter" idx="4"/>
          </p:nvPr>
        </p:nvSpPr>
        <p:spPr/>
        <p:txBody>
          <a:bodyPr/>
          <a:lstStyle/>
          <a:p>
            <a:fld id="{08AB70BE-1769-45B8-85A6-0C837432C7E6}" type="slidenum">
              <a:rPr lang="en-US" smtClean="0"/>
              <a:pPr/>
              <a:t>22</a:t>
            </a:fld>
            <a:endParaRPr lang="en-US" dirty="0"/>
          </a:p>
        </p:txBody>
      </p:sp>
      <p:sp>
        <p:nvSpPr>
          <p:cNvPr id="3" name="Flowchart: Delay 2">
            <a:extLst>
              <a:ext uri="{FF2B5EF4-FFF2-40B4-BE49-F238E27FC236}">
                <a16:creationId xmlns:a16="http://schemas.microsoft.com/office/drawing/2014/main" id="{98F8D966-8E95-191C-0EBF-F34EC22E91F4}"/>
              </a:ext>
            </a:extLst>
          </p:cNvPr>
          <p:cNvSpPr/>
          <p:nvPr/>
        </p:nvSpPr>
        <p:spPr>
          <a:xfrm>
            <a:off x="-1" y="0"/>
            <a:ext cx="2376189" cy="1011677"/>
          </a:xfrm>
          <a:prstGeom prst="flowChartDelay">
            <a:avLst/>
          </a:prstGeom>
          <a:solidFill>
            <a:schemeClr val="accent5">
              <a:lumMod val="75000"/>
            </a:schemeClr>
          </a:solid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3200" b="1" dirty="0">
                <a:solidFill>
                  <a:schemeClr val="tx1"/>
                </a:solidFill>
                <a:latin typeface="Rockwell Condensed" panose="02060603050405020104" pitchFamily="18" charset="0"/>
                <a:cs typeface="Segoe UI Light" panose="020B0502040204020203" pitchFamily="34" charset="0"/>
              </a:rPr>
              <a:t>Conclusion</a:t>
            </a:r>
          </a:p>
        </p:txBody>
      </p:sp>
    </p:spTree>
    <p:extLst>
      <p:ext uri="{BB962C8B-B14F-4D97-AF65-F5344CB8AC3E}">
        <p14:creationId xmlns:p14="http://schemas.microsoft.com/office/powerpoint/2010/main" val="2704428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6A0C5-5FCE-189C-0B0A-C0726548762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BE909D-D0AF-8730-1750-6FF0593569E9}"/>
              </a:ext>
            </a:extLst>
          </p:cNvPr>
          <p:cNvPicPr>
            <a:picLocks noChangeAspect="1"/>
          </p:cNvPicPr>
          <p:nvPr/>
        </p:nvPicPr>
        <p:blipFill>
          <a:blip r:embed="rId3"/>
          <a:stretch>
            <a:fillRect/>
          </a:stretch>
        </p:blipFill>
        <p:spPr>
          <a:xfrm>
            <a:off x="-1" y="0"/>
            <a:ext cx="12184380" cy="6858000"/>
          </a:xfrm>
          <a:prstGeom prst="rect">
            <a:avLst/>
          </a:prstGeom>
        </p:spPr>
      </p:pic>
      <p:sp>
        <p:nvSpPr>
          <p:cNvPr id="2" name="Slide Number Placeholder 1">
            <a:extLst>
              <a:ext uri="{FF2B5EF4-FFF2-40B4-BE49-F238E27FC236}">
                <a16:creationId xmlns:a16="http://schemas.microsoft.com/office/drawing/2014/main" id="{7FDDCB5D-E622-4302-1BE9-28C2CB3029B9}"/>
              </a:ext>
            </a:extLst>
          </p:cNvPr>
          <p:cNvSpPr>
            <a:spLocks noGrp="1"/>
          </p:cNvSpPr>
          <p:nvPr>
            <p:ph type="sldNum" sz="quarter" idx="4"/>
          </p:nvPr>
        </p:nvSpPr>
        <p:spPr/>
        <p:txBody>
          <a:bodyPr/>
          <a:lstStyle/>
          <a:p>
            <a:fld id="{08AB70BE-1769-45B8-85A6-0C837432C7E6}" type="slidenum">
              <a:rPr lang="en-US" smtClean="0"/>
              <a:pPr/>
              <a:t>23</a:t>
            </a:fld>
            <a:endParaRPr lang="en-US" dirty="0"/>
          </a:p>
        </p:txBody>
      </p:sp>
      <p:sp>
        <p:nvSpPr>
          <p:cNvPr id="5" name="TextBox 4">
            <a:extLst>
              <a:ext uri="{FF2B5EF4-FFF2-40B4-BE49-F238E27FC236}">
                <a16:creationId xmlns:a16="http://schemas.microsoft.com/office/drawing/2014/main" id="{4C4D0344-9647-2F4A-5A2D-5D02037D6032}"/>
              </a:ext>
            </a:extLst>
          </p:cNvPr>
          <p:cNvSpPr txBox="1"/>
          <p:nvPr/>
        </p:nvSpPr>
        <p:spPr>
          <a:xfrm>
            <a:off x="3567785" y="412711"/>
            <a:ext cx="6094268" cy="584775"/>
          </a:xfrm>
          <a:prstGeom prst="rect">
            <a:avLst/>
          </a:prstGeom>
          <a:solidFill>
            <a:schemeClr val="accent5">
              <a:lumMod val="60000"/>
              <a:lumOff val="40000"/>
            </a:schemeClr>
          </a:solidFill>
        </p:spPr>
        <p:txBody>
          <a:bodyPr wrap="square">
            <a:spAutoFit/>
          </a:bodyPr>
          <a:lstStyle/>
          <a:p>
            <a:r>
              <a:rPr lang="en-US" sz="3200" b="1" dirty="0"/>
              <a:t>Challenges and Lesson Learnt</a:t>
            </a:r>
          </a:p>
        </p:txBody>
      </p:sp>
      <p:graphicFrame>
        <p:nvGraphicFramePr>
          <p:cNvPr id="9" name="Table 8">
            <a:extLst>
              <a:ext uri="{FF2B5EF4-FFF2-40B4-BE49-F238E27FC236}">
                <a16:creationId xmlns:a16="http://schemas.microsoft.com/office/drawing/2014/main" id="{CF3EC024-268E-C67C-288D-EF470BB83CDE}"/>
              </a:ext>
            </a:extLst>
          </p:cNvPr>
          <p:cNvGraphicFramePr>
            <a:graphicFrameLocks noGrp="1"/>
          </p:cNvGraphicFramePr>
          <p:nvPr>
            <p:extLst>
              <p:ext uri="{D42A27DB-BD31-4B8C-83A1-F6EECF244321}">
                <p14:modId xmlns:p14="http://schemas.microsoft.com/office/powerpoint/2010/main" val="378630816"/>
              </p:ext>
            </p:extLst>
          </p:nvPr>
        </p:nvGraphicFramePr>
        <p:xfrm>
          <a:off x="0" y="1166475"/>
          <a:ext cx="12192000" cy="4937760"/>
        </p:xfrm>
        <a:graphic>
          <a:graphicData uri="http://schemas.openxmlformats.org/drawingml/2006/table">
            <a:tbl>
              <a:tblPr firstRow="1" bandRow="1">
                <a:tableStyleId>{3C2FFA5D-87B4-456A-9821-1D502468CF0F}</a:tableStyleId>
              </a:tblPr>
              <a:tblGrid>
                <a:gridCol w="2111088">
                  <a:extLst>
                    <a:ext uri="{9D8B030D-6E8A-4147-A177-3AD203B41FA5}">
                      <a16:colId xmlns:a16="http://schemas.microsoft.com/office/drawing/2014/main" val="1104170047"/>
                    </a:ext>
                  </a:extLst>
                </a:gridCol>
                <a:gridCol w="6016911">
                  <a:extLst>
                    <a:ext uri="{9D8B030D-6E8A-4147-A177-3AD203B41FA5}">
                      <a16:colId xmlns:a16="http://schemas.microsoft.com/office/drawing/2014/main" val="1046641679"/>
                    </a:ext>
                  </a:extLst>
                </a:gridCol>
                <a:gridCol w="4064001">
                  <a:extLst>
                    <a:ext uri="{9D8B030D-6E8A-4147-A177-3AD203B41FA5}">
                      <a16:colId xmlns:a16="http://schemas.microsoft.com/office/drawing/2014/main" val="1948342461"/>
                    </a:ext>
                  </a:extLst>
                </a:gridCol>
              </a:tblGrid>
              <a:tr h="370840">
                <a:tc>
                  <a:txBody>
                    <a:bodyPr/>
                    <a:lstStyle/>
                    <a:p>
                      <a:r>
                        <a:rPr lang="en-US" dirty="0">
                          <a:solidFill>
                            <a:schemeClr val="tx1"/>
                          </a:solidFill>
                        </a:rPr>
                        <a:t>Area</a:t>
                      </a:r>
                    </a:p>
                  </a:txBody>
                  <a:tcPr>
                    <a:solidFill>
                      <a:schemeClr val="accent5">
                        <a:lumMod val="60000"/>
                        <a:lumOff val="40000"/>
                      </a:schemeClr>
                    </a:solidFill>
                  </a:tcPr>
                </a:tc>
                <a:tc>
                  <a:txBody>
                    <a:bodyPr/>
                    <a:lstStyle/>
                    <a:p>
                      <a:r>
                        <a:rPr lang="en-US" dirty="0">
                          <a:solidFill>
                            <a:schemeClr val="tx1"/>
                          </a:solidFill>
                        </a:rPr>
                        <a:t>Challenges</a:t>
                      </a:r>
                    </a:p>
                  </a:txBody>
                  <a:tcPr>
                    <a:solidFill>
                      <a:schemeClr val="accent5">
                        <a:lumMod val="60000"/>
                        <a:lumOff val="40000"/>
                      </a:schemeClr>
                    </a:solidFill>
                  </a:tcPr>
                </a:tc>
                <a:tc>
                  <a:txBody>
                    <a:bodyPr/>
                    <a:lstStyle/>
                    <a:p>
                      <a:r>
                        <a:rPr lang="en-US" dirty="0">
                          <a:solidFill>
                            <a:schemeClr val="tx1"/>
                          </a:solidFill>
                        </a:rPr>
                        <a:t>In-Depth Lessons Learned &amp; Best Practices </a:t>
                      </a:r>
                    </a:p>
                  </a:txBody>
                  <a:tcPr>
                    <a:solidFill>
                      <a:schemeClr val="accent5">
                        <a:lumMod val="60000"/>
                        <a:lumOff val="40000"/>
                      </a:schemeClr>
                    </a:solidFill>
                  </a:tcPr>
                </a:tc>
                <a:extLst>
                  <a:ext uri="{0D108BD9-81ED-4DB2-BD59-A6C34878D82A}">
                    <a16:rowId xmlns:a16="http://schemas.microsoft.com/office/drawing/2014/main" val="574435619"/>
                  </a:ext>
                </a:extLst>
              </a:tr>
              <a:tr h="370840">
                <a:tc>
                  <a:txBody>
                    <a:bodyPr/>
                    <a:lstStyle/>
                    <a:p>
                      <a:r>
                        <a:rPr lang="en-US" b="1" dirty="0"/>
                        <a:t>Data Prep and cleaning</a:t>
                      </a:r>
                    </a:p>
                  </a:txBody>
                  <a:tcPr>
                    <a:solidFill>
                      <a:schemeClr val="accent5">
                        <a:lumMod val="60000"/>
                        <a:lumOff val="40000"/>
                      </a:schemeClr>
                    </a:solidFill>
                  </a:tcPr>
                </a:tc>
                <a:tc>
                  <a:txBody>
                    <a:bodyPr/>
                    <a:lstStyle/>
                    <a:p>
                      <a:r>
                        <a:rPr lang="en-US" b="1" dirty="0"/>
                        <a:t>Raw data is messy, missing, mixture of values, and need data feature engineering for modelling </a:t>
                      </a:r>
                    </a:p>
                  </a:txBody>
                  <a:tcPr>
                    <a:solidFill>
                      <a:schemeClr val="accent5">
                        <a:lumMod val="60000"/>
                        <a:lumOff val="40000"/>
                      </a:schemeClr>
                    </a:solidFill>
                  </a:tcPr>
                </a:tc>
                <a:tc>
                  <a:txBody>
                    <a:bodyPr/>
                    <a:lstStyle/>
                    <a:p>
                      <a:r>
                        <a:rPr lang="en-US" b="1" dirty="0"/>
                        <a:t>Time need to impact data</a:t>
                      </a:r>
                    </a:p>
                    <a:p>
                      <a:r>
                        <a:rPr lang="en-US" b="1" dirty="0"/>
                        <a:t>Prep, clean, EDA, identify data of feature importance</a:t>
                      </a:r>
                    </a:p>
                  </a:txBody>
                  <a:tcPr>
                    <a:solidFill>
                      <a:schemeClr val="accent5">
                        <a:lumMod val="60000"/>
                        <a:lumOff val="40000"/>
                      </a:schemeClr>
                    </a:solidFill>
                  </a:tcPr>
                </a:tc>
                <a:extLst>
                  <a:ext uri="{0D108BD9-81ED-4DB2-BD59-A6C34878D82A}">
                    <a16:rowId xmlns:a16="http://schemas.microsoft.com/office/drawing/2014/main" val="212890362"/>
                  </a:ext>
                </a:extLst>
              </a:tr>
              <a:tr h="370840">
                <a:tc>
                  <a:txBody>
                    <a:bodyPr/>
                    <a:lstStyle/>
                    <a:p>
                      <a:r>
                        <a:rPr lang="en-US" b="1" dirty="0"/>
                        <a:t>Feature Engineering</a:t>
                      </a:r>
                    </a:p>
                  </a:txBody>
                  <a:tcPr>
                    <a:solidFill>
                      <a:schemeClr val="accent5">
                        <a:lumMod val="60000"/>
                        <a:lumOff val="40000"/>
                      </a:schemeClr>
                    </a:solidFill>
                  </a:tcPr>
                </a:tc>
                <a:tc>
                  <a:txBody>
                    <a:bodyPr/>
                    <a:lstStyle/>
                    <a:p>
                      <a:r>
                        <a:rPr lang="en-US" b="1" dirty="0"/>
                        <a:t>Hard to identify, require test to find few critical features of importance</a:t>
                      </a:r>
                    </a:p>
                  </a:txBody>
                  <a:tcPr>
                    <a:solidFill>
                      <a:schemeClr val="accent5">
                        <a:lumMod val="60000"/>
                        <a:lumOff val="40000"/>
                      </a:schemeClr>
                    </a:solidFill>
                  </a:tcPr>
                </a:tc>
                <a:tc>
                  <a:txBody>
                    <a:bodyPr/>
                    <a:lstStyle/>
                    <a:p>
                      <a:r>
                        <a:rPr lang="en-US" b="1" dirty="0"/>
                        <a:t>Adopt simple model first and advance to complex ones to get best results</a:t>
                      </a:r>
                    </a:p>
                  </a:txBody>
                  <a:tcPr>
                    <a:solidFill>
                      <a:schemeClr val="accent5">
                        <a:lumMod val="60000"/>
                        <a:lumOff val="40000"/>
                      </a:schemeClr>
                    </a:solidFill>
                  </a:tcPr>
                </a:tc>
                <a:extLst>
                  <a:ext uri="{0D108BD9-81ED-4DB2-BD59-A6C34878D82A}">
                    <a16:rowId xmlns:a16="http://schemas.microsoft.com/office/drawing/2014/main" val="1226967509"/>
                  </a:ext>
                </a:extLst>
              </a:tr>
              <a:tr h="370840">
                <a:tc>
                  <a:txBody>
                    <a:bodyPr/>
                    <a:lstStyle/>
                    <a:p>
                      <a:r>
                        <a:rPr lang="en-US" b="1" dirty="0"/>
                        <a:t>Model Selection</a:t>
                      </a:r>
                    </a:p>
                  </a:txBody>
                  <a:tcPr>
                    <a:solidFill>
                      <a:schemeClr val="accent5">
                        <a:lumMod val="60000"/>
                        <a:lumOff val="40000"/>
                      </a:schemeClr>
                    </a:solidFill>
                  </a:tcPr>
                </a:tc>
                <a:tc>
                  <a:txBody>
                    <a:bodyPr/>
                    <a:lstStyle/>
                    <a:p>
                      <a:r>
                        <a:rPr lang="en-US" b="1" dirty="0"/>
                        <a:t>At first difficult, need research, trail and error to get the best suitable ML model</a:t>
                      </a:r>
                    </a:p>
                  </a:txBody>
                  <a:tcPr>
                    <a:solidFill>
                      <a:schemeClr val="accent5">
                        <a:lumMod val="60000"/>
                        <a:lumOff val="40000"/>
                      </a:schemeClr>
                    </a:solidFill>
                  </a:tcPr>
                </a:tc>
                <a:tc>
                  <a:txBody>
                    <a:bodyPr/>
                    <a:lstStyle/>
                    <a:p>
                      <a:r>
                        <a:rPr lang="en-US" b="1" dirty="0"/>
                        <a:t>Use model validation and accuracy metric test to get best results</a:t>
                      </a:r>
                    </a:p>
                  </a:txBody>
                  <a:tcPr>
                    <a:solidFill>
                      <a:schemeClr val="accent5">
                        <a:lumMod val="60000"/>
                        <a:lumOff val="40000"/>
                      </a:schemeClr>
                    </a:solidFill>
                  </a:tcPr>
                </a:tc>
                <a:extLst>
                  <a:ext uri="{0D108BD9-81ED-4DB2-BD59-A6C34878D82A}">
                    <a16:rowId xmlns:a16="http://schemas.microsoft.com/office/drawing/2014/main" val="151343962"/>
                  </a:ext>
                </a:extLst>
              </a:tr>
              <a:tr h="370840">
                <a:tc>
                  <a:txBody>
                    <a:bodyPr/>
                    <a:lstStyle/>
                    <a:p>
                      <a:r>
                        <a:rPr lang="en-US" b="1" dirty="0"/>
                        <a:t>Deployment</a:t>
                      </a:r>
                    </a:p>
                  </a:txBody>
                  <a:tcPr>
                    <a:solidFill>
                      <a:schemeClr val="accent5">
                        <a:lumMod val="60000"/>
                        <a:lumOff val="40000"/>
                      </a:schemeClr>
                    </a:solidFill>
                  </a:tcPr>
                </a:tc>
                <a:tc>
                  <a:txBody>
                    <a:bodyPr/>
                    <a:lstStyle/>
                    <a:p>
                      <a:r>
                        <a:rPr lang="en-US" b="1" dirty="0"/>
                        <a:t>Steep learning curve to adopt appropriate interface to simulate ML model adoption usage</a:t>
                      </a:r>
                    </a:p>
                  </a:txBody>
                  <a:tcPr>
                    <a:solidFill>
                      <a:schemeClr val="accent5">
                        <a:lumMod val="60000"/>
                        <a:lumOff val="40000"/>
                      </a:schemeClr>
                    </a:solidFill>
                  </a:tcPr>
                </a:tc>
                <a:tc>
                  <a:txBody>
                    <a:bodyPr/>
                    <a:lstStyle/>
                    <a:p>
                      <a:r>
                        <a:rPr lang="en-US" b="1" dirty="0"/>
                        <a:t>Basics of Gradio and coding</a:t>
                      </a:r>
                    </a:p>
                    <a:p>
                      <a:endParaRPr lang="en-US" b="1" dirty="0"/>
                    </a:p>
                  </a:txBody>
                  <a:tcPr>
                    <a:solidFill>
                      <a:schemeClr val="accent5">
                        <a:lumMod val="60000"/>
                        <a:lumOff val="40000"/>
                      </a:schemeClr>
                    </a:solidFill>
                  </a:tcPr>
                </a:tc>
                <a:extLst>
                  <a:ext uri="{0D108BD9-81ED-4DB2-BD59-A6C34878D82A}">
                    <a16:rowId xmlns:a16="http://schemas.microsoft.com/office/drawing/2014/main" val="2431908363"/>
                  </a:ext>
                </a:extLst>
              </a:tr>
              <a:tr h="370840">
                <a:tc>
                  <a:txBody>
                    <a:bodyPr/>
                    <a:lstStyle/>
                    <a:p>
                      <a:r>
                        <a:rPr lang="en-US" sz="1600" b="1" dirty="0"/>
                        <a:t>Tuning Hyperparameters</a:t>
                      </a:r>
                    </a:p>
                  </a:txBody>
                  <a:tcPr>
                    <a:solidFill>
                      <a:schemeClr val="accent5">
                        <a:lumMod val="60000"/>
                        <a:lumOff val="40000"/>
                      </a:schemeClr>
                    </a:solidFill>
                  </a:tcPr>
                </a:tc>
                <a:tc>
                  <a:txBody>
                    <a:bodyPr/>
                    <a:lstStyle/>
                    <a:p>
                      <a:r>
                        <a:rPr lang="en-US" b="1" dirty="0"/>
                        <a:t>Can be difficult and complex, ambiguity to get better results</a:t>
                      </a:r>
                    </a:p>
                  </a:txBody>
                  <a:tcPr>
                    <a:solidFill>
                      <a:schemeClr val="accent5">
                        <a:lumMod val="60000"/>
                        <a:lumOff val="40000"/>
                      </a:schemeClr>
                    </a:solidFill>
                  </a:tcPr>
                </a:tc>
                <a:tc>
                  <a:txBody>
                    <a:bodyPr/>
                    <a:lstStyle/>
                    <a:p>
                      <a:r>
                        <a:rPr lang="en-US" b="1" dirty="0"/>
                        <a:t>Use smaller dataset to test results</a:t>
                      </a:r>
                    </a:p>
                    <a:p>
                      <a:r>
                        <a:rPr lang="en-US" b="1" dirty="0"/>
                        <a:t>Once pilot test is successful, adopt a similar but larger dataset</a:t>
                      </a:r>
                    </a:p>
                  </a:txBody>
                  <a:tcPr>
                    <a:solidFill>
                      <a:schemeClr val="accent5">
                        <a:lumMod val="60000"/>
                        <a:lumOff val="40000"/>
                      </a:schemeClr>
                    </a:solidFill>
                  </a:tcPr>
                </a:tc>
                <a:extLst>
                  <a:ext uri="{0D108BD9-81ED-4DB2-BD59-A6C34878D82A}">
                    <a16:rowId xmlns:a16="http://schemas.microsoft.com/office/drawing/2014/main" val="2760436559"/>
                  </a:ext>
                </a:extLst>
              </a:tr>
            </a:tbl>
          </a:graphicData>
        </a:graphic>
      </p:graphicFrame>
      <p:sp>
        <p:nvSpPr>
          <p:cNvPr id="3" name="Flowchart: Delay 2">
            <a:extLst>
              <a:ext uri="{FF2B5EF4-FFF2-40B4-BE49-F238E27FC236}">
                <a16:creationId xmlns:a16="http://schemas.microsoft.com/office/drawing/2014/main" id="{94BCD58D-942B-349B-9545-0CC30FB0C36A}"/>
              </a:ext>
            </a:extLst>
          </p:cNvPr>
          <p:cNvSpPr/>
          <p:nvPr/>
        </p:nvSpPr>
        <p:spPr>
          <a:xfrm>
            <a:off x="0" y="-8168"/>
            <a:ext cx="1488332" cy="1174643"/>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1400" b="1" dirty="0">
                <a:solidFill>
                  <a:schemeClr val="tx1"/>
                </a:solidFill>
                <a:latin typeface="Rockwell Condensed" panose="02060603050405020104" pitchFamily="18" charset="0"/>
                <a:cs typeface="Segoe UI Light" panose="020B0502040204020203" pitchFamily="34" charset="0"/>
              </a:rPr>
              <a:t>Challenges &amp; Lesson Learnt</a:t>
            </a:r>
          </a:p>
        </p:txBody>
      </p:sp>
    </p:spTree>
    <p:extLst>
      <p:ext uri="{BB962C8B-B14F-4D97-AF65-F5344CB8AC3E}">
        <p14:creationId xmlns:p14="http://schemas.microsoft.com/office/powerpoint/2010/main" val="1858553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2D41F-DEC4-A564-F790-2EDA5471457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EADD7A3-2D72-88CD-1129-3AEF77B0DDA6}"/>
              </a:ext>
            </a:extLst>
          </p:cNvPr>
          <p:cNvPicPr>
            <a:picLocks noChangeAspect="1"/>
          </p:cNvPicPr>
          <p:nvPr/>
        </p:nvPicPr>
        <p:blipFill>
          <a:blip r:embed="rId3"/>
          <a:stretch>
            <a:fillRect/>
          </a:stretch>
        </p:blipFill>
        <p:spPr>
          <a:xfrm>
            <a:off x="-1" y="0"/>
            <a:ext cx="12184380" cy="6858000"/>
          </a:xfrm>
          <a:prstGeom prst="rect">
            <a:avLst/>
          </a:prstGeom>
        </p:spPr>
      </p:pic>
      <p:sp>
        <p:nvSpPr>
          <p:cNvPr id="2" name="Slide Number Placeholder 1">
            <a:extLst>
              <a:ext uri="{FF2B5EF4-FFF2-40B4-BE49-F238E27FC236}">
                <a16:creationId xmlns:a16="http://schemas.microsoft.com/office/drawing/2014/main" id="{6EB7EA88-B45F-5B7B-E532-F6FCF3DFE17A}"/>
              </a:ext>
            </a:extLst>
          </p:cNvPr>
          <p:cNvSpPr>
            <a:spLocks noGrp="1"/>
          </p:cNvSpPr>
          <p:nvPr>
            <p:ph type="sldNum" sz="quarter" idx="4"/>
          </p:nvPr>
        </p:nvSpPr>
        <p:spPr/>
        <p:txBody>
          <a:bodyPr/>
          <a:lstStyle/>
          <a:p>
            <a:fld id="{08AB70BE-1769-45B8-85A6-0C837432C7E6}" type="slidenum">
              <a:rPr lang="en-US" smtClean="0"/>
              <a:pPr/>
              <a:t>24</a:t>
            </a:fld>
            <a:endParaRPr lang="en-US" dirty="0"/>
          </a:p>
        </p:txBody>
      </p:sp>
      <p:sp>
        <p:nvSpPr>
          <p:cNvPr id="5" name="TextBox 4">
            <a:extLst>
              <a:ext uri="{FF2B5EF4-FFF2-40B4-BE49-F238E27FC236}">
                <a16:creationId xmlns:a16="http://schemas.microsoft.com/office/drawing/2014/main" id="{C0979D0B-FDDC-014D-85C3-262BB3AC64A9}"/>
              </a:ext>
            </a:extLst>
          </p:cNvPr>
          <p:cNvSpPr txBox="1"/>
          <p:nvPr/>
        </p:nvSpPr>
        <p:spPr>
          <a:xfrm>
            <a:off x="3382960" y="628130"/>
            <a:ext cx="5342751" cy="584775"/>
          </a:xfrm>
          <a:prstGeom prst="rect">
            <a:avLst/>
          </a:prstGeom>
          <a:solidFill>
            <a:schemeClr val="accent5">
              <a:lumMod val="60000"/>
              <a:lumOff val="40000"/>
            </a:schemeClr>
          </a:solidFill>
        </p:spPr>
        <p:txBody>
          <a:bodyPr wrap="square">
            <a:spAutoFit/>
          </a:bodyPr>
          <a:lstStyle/>
          <a:p>
            <a:r>
              <a:rPr lang="en-US" sz="3200" b="1" dirty="0"/>
              <a:t>Future and Considerations</a:t>
            </a:r>
          </a:p>
        </p:txBody>
      </p:sp>
      <p:graphicFrame>
        <p:nvGraphicFramePr>
          <p:cNvPr id="9" name="Table 8">
            <a:extLst>
              <a:ext uri="{FF2B5EF4-FFF2-40B4-BE49-F238E27FC236}">
                <a16:creationId xmlns:a16="http://schemas.microsoft.com/office/drawing/2014/main" id="{000C8395-4846-C643-5BAB-1945B2A8482C}"/>
              </a:ext>
            </a:extLst>
          </p:cNvPr>
          <p:cNvGraphicFramePr>
            <a:graphicFrameLocks noGrp="1"/>
          </p:cNvGraphicFramePr>
          <p:nvPr>
            <p:extLst>
              <p:ext uri="{D42A27DB-BD31-4B8C-83A1-F6EECF244321}">
                <p14:modId xmlns:p14="http://schemas.microsoft.com/office/powerpoint/2010/main" val="3715408878"/>
              </p:ext>
            </p:extLst>
          </p:nvPr>
        </p:nvGraphicFramePr>
        <p:xfrm>
          <a:off x="904009" y="1415857"/>
          <a:ext cx="10785764" cy="3779520"/>
        </p:xfrm>
        <a:graphic>
          <a:graphicData uri="http://schemas.openxmlformats.org/drawingml/2006/table">
            <a:tbl>
              <a:tblPr firstRow="1" bandRow="1">
                <a:tableStyleId>{3C2FFA5D-87B4-456A-9821-1D502468CF0F}</a:tableStyleId>
              </a:tblPr>
              <a:tblGrid>
                <a:gridCol w="10785764">
                  <a:extLst>
                    <a:ext uri="{9D8B030D-6E8A-4147-A177-3AD203B41FA5}">
                      <a16:colId xmlns:a16="http://schemas.microsoft.com/office/drawing/2014/main" val="1104170047"/>
                    </a:ext>
                  </a:extLst>
                </a:gridCol>
              </a:tblGrid>
              <a:tr h="370840">
                <a:tc>
                  <a:txBody>
                    <a:bodyPr/>
                    <a:lstStyle/>
                    <a:p>
                      <a:pPr marL="285750" indent="-285750">
                        <a:buFont typeface="Wingdings" panose="05000000000000000000" pitchFamily="2" charset="2"/>
                        <a:buChar char="Ø"/>
                      </a:pPr>
                      <a:r>
                        <a:rPr lang="en-US" sz="2800" b="1" dirty="0">
                          <a:solidFill>
                            <a:schemeClr val="tx1"/>
                          </a:solidFill>
                        </a:rPr>
                        <a:t>Feature selection to exclude importances features that has least impact </a:t>
                      </a:r>
                    </a:p>
                  </a:txBody>
                  <a:tcPr>
                    <a:solidFill>
                      <a:schemeClr val="accent5">
                        <a:lumMod val="60000"/>
                        <a:lumOff val="40000"/>
                      </a:schemeClr>
                    </a:solidFill>
                  </a:tcPr>
                </a:tc>
                <a:extLst>
                  <a:ext uri="{0D108BD9-81ED-4DB2-BD59-A6C34878D82A}">
                    <a16:rowId xmlns:a16="http://schemas.microsoft.com/office/drawing/2014/main" val="574435619"/>
                  </a:ext>
                </a:extLst>
              </a:tr>
              <a:tr h="370840">
                <a:tc>
                  <a:txBody>
                    <a:bodyPr/>
                    <a:lstStyle/>
                    <a:p>
                      <a:pPr marL="285750" indent="-285750">
                        <a:buFont typeface="Wingdings" panose="05000000000000000000" pitchFamily="2" charset="2"/>
                        <a:buChar char="Ø"/>
                      </a:pPr>
                      <a:r>
                        <a:rPr lang="en-US" sz="2800" b="1" dirty="0"/>
                        <a:t>Further hyperparameters tuning to get better performance without sacrificing accuracy metrics</a:t>
                      </a:r>
                    </a:p>
                  </a:txBody>
                  <a:tcPr>
                    <a:solidFill>
                      <a:schemeClr val="accent5">
                        <a:lumMod val="60000"/>
                        <a:lumOff val="40000"/>
                      </a:schemeClr>
                    </a:solidFill>
                  </a:tcPr>
                </a:tc>
                <a:extLst>
                  <a:ext uri="{0D108BD9-81ED-4DB2-BD59-A6C34878D82A}">
                    <a16:rowId xmlns:a16="http://schemas.microsoft.com/office/drawing/2014/main" val="212890362"/>
                  </a:ext>
                </a:extLst>
              </a:tr>
              <a:tr h="370840">
                <a:tc>
                  <a:txBody>
                    <a:bodyPr/>
                    <a:lstStyle/>
                    <a:p>
                      <a:pPr marL="285750" indent="-285750">
                        <a:buFont typeface="Wingdings" panose="05000000000000000000" pitchFamily="2" charset="2"/>
                        <a:buChar char="Ø"/>
                      </a:pPr>
                      <a:r>
                        <a:rPr lang="en-US" sz="2800" b="1" dirty="0"/>
                        <a:t>To conduct regular model re-train and fine tune the process</a:t>
                      </a:r>
                    </a:p>
                  </a:txBody>
                  <a:tcPr>
                    <a:solidFill>
                      <a:schemeClr val="accent5">
                        <a:lumMod val="60000"/>
                        <a:lumOff val="40000"/>
                      </a:schemeClr>
                    </a:solidFill>
                  </a:tcPr>
                </a:tc>
                <a:extLst>
                  <a:ext uri="{0D108BD9-81ED-4DB2-BD59-A6C34878D82A}">
                    <a16:rowId xmlns:a16="http://schemas.microsoft.com/office/drawing/2014/main" val="1226967509"/>
                  </a:ext>
                </a:extLst>
              </a:tr>
              <a:tr h="370840">
                <a:tc>
                  <a:txBody>
                    <a:bodyPr/>
                    <a:lstStyle/>
                    <a:p>
                      <a:pPr marL="285750" indent="-285750">
                        <a:buFont typeface="Wingdings" panose="05000000000000000000" pitchFamily="2" charset="2"/>
                        <a:buChar char="Ø"/>
                      </a:pPr>
                      <a:r>
                        <a:rPr lang="en-US" sz="2800" b="1" dirty="0"/>
                        <a:t>Integrate Salesforce data live into the SVM ML model and align with sales management objectives to boost sales growth</a:t>
                      </a:r>
                    </a:p>
                  </a:txBody>
                  <a:tcPr>
                    <a:solidFill>
                      <a:schemeClr val="accent5">
                        <a:lumMod val="60000"/>
                        <a:lumOff val="40000"/>
                      </a:schemeClr>
                    </a:solidFill>
                  </a:tcPr>
                </a:tc>
                <a:extLst>
                  <a:ext uri="{0D108BD9-81ED-4DB2-BD59-A6C34878D82A}">
                    <a16:rowId xmlns:a16="http://schemas.microsoft.com/office/drawing/2014/main" val="151343962"/>
                  </a:ext>
                </a:extLst>
              </a:tr>
            </a:tbl>
          </a:graphicData>
        </a:graphic>
      </p:graphicFrame>
      <p:sp>
        <p:nvSpPr>
          <p:cNvPr id="3" name="Flowchart: Delay 2">
            <a:extLst>
              <a:ext uri="{FF2B5EF4-FFF2-40B4-BE49-F238E27FC236}">
                <a16:creationId xmlns:a16="http://schemas.microsoft.com/office/drawing/2014/main" id="{220F5C64-BC1D-C8CA-F3C9-FFF117553DC6}"/>
              </a:ext>
            </a:extLst>
          </p:cNvPr>
          <p:cNvSpPr/>
          <p:nvPr/>
        </p:nvSpPr>
        <p:spPr>
          <a:xfrm>
            <a:off x="7621" y="-1"/>
            <a:ext cx="1665536" cy="992221"/>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1400" b="1" dirty="0">
                <a:solidFill>
                  <a:schemeClr val="tx1"/>
                </a:solidFill>
                <a:latin typeface="Rockwell Condensed" panose="02060603050405020104" pitchFamily="18" charset="0"/>
                <a:cs typeface="Segoe UI Light" panose="020B0502040204020203" pitchFamily="34" charset="0"/>
              </a:rPr>
              <a:t>Future &amp; Considerations</a:t>
            </a:r>
          </a:p>
        </p:txBody>
      </p:sp>
    </p:spTree>
    <p:extLst>
      <p:ext uri="{BB962C8B-B14F-4D97-AF65-F5344CB8AC3E}">
        <p14:creationId xmlns:p14="http://schemas.microsoft.com/office/powerpoint/2010/main" val="3184986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771FA-3CCA-1C85-C03F-C16709F1639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74619DE-48E4-EEA9-6589-4F2427775196}"/>
              </a:ext>
            </a:extLst>
          </p:cNvPr>
          <p:cNvPicPr>
            <a:picLocks noChangeAspect="1"/>
          </p:cNvPicPr>
          <p:nvPr/>
        </p:nvPicPr>
        <p:blipFill>
          <a:blip r:embed="rId3"/>
          <a:stretch>
            <a:fillRect/>
          </a:stretch>
        </p:blipFill>
        <p:spPr>
          <a:xfrm>
            <a:off x="0" y="-1"/>
            <a:ext cx="12182530" cy="6857999"/>
          </a:xfrm>
          <a:prstGeom prst="rect">
            <a:avLst/>
          </a:prstGeom>
        </p:spPr>
      </p:pic>
      <p:sp>
        <p:nvSpPr>
          <p:cNvPr id="2" name="Slide Number Placeholder 1">
            <a:extLst>
              <a:ext uri="{FF2B5EF4-FFF2-40B4-BE49-F238E27FC236}">
                <a16:creationId xmlns:a16="http://schemas.microsoft.com/office/drawing/2014/main" id="{19269F69-0C16-FD01-B235-2849F06807DF}"/>
              </a:ext>
            </a:extLst>
          </p:cNvPr>
          <p:cNvSpPr>
            <a:spLocks noGrp="1"/>
          </p:cNvSpPr>
          <p:nvPr>
            <p:ph type="sldNum" sz="quarter" idx="4"/>
          </p:nvPr>
        </p:nvSpPr>
        <p:spPr/>
        <p:txBody>
          <a:bodyPr/>
          <a:lstStyle/>
          <a:p>
            <a:fld id="{08AB70BE-1769-45B8-85A6-0C837432C7E6}" type="slidenum">
              <a:rPr lang="en-US" smtClean="0"/>
              <a:pPr/>
              <a:t>25</a:t>
            </a:fld>
            <a:endParaRPr lang="en-US" dirty="0"/>
          </a:p>
        </p:txBody>
      </p:sp>
      <p:sp>
        <p:nvSpPr>
          <p:cNvPr id="5" name="TextBox 4">
            <a:extLst>
              <a:ext uri="{FF2B5EF4-FFF2-40B4-BE49-F238E27FC236}">
                <a16:creationId xmlns:a16="http://schemas.microsoft.com/office/drawing/2014/main" id="{3771FF2A-683E-FFDD-8648-0048632BEFBD}"/>
              </a:ext>
            </a:extLst>
          </p:cNvPr>
          <p:cNvSpPr txBox="1"/>
          <p:nvPr/>
        </p:nvSpPr>
        <p:spPr>
          <a:xfrm>
            <a:off x="4403515" y="314552"/>
            <a:ext cx="3375499" cy="769441"/>
          </a:xfrm>
          <a:prstGeom prst="rect">
            <a:avLst/>
          </a:prstGeom>
          <a:solidFill>
            <a:schemeClr val="accent5">
              <a:lumMod val="75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r>
              <a:rPr lang="en-US" sz="4400" b="1" dirty="0"/>
              <a:t>References</a:t>
            </a:r>
          </a:p>
        </p:txBody>
      </p:sp>
      <p:sp>
        <p:nvSpPr>
          <p:cNvPr id="3" name="Flowchart: Delay 2">
            <a:extLst>
              <a:ext uri="{FF2B5EF4-FFF2-40B4-BE49-F238E27FC236}">
                <a16:creationId xmlns:a16="http://schemas.microsoft.com/office/drawing/2014/main" id="{47D5B25B-04DB-8149-EB6D-2754DAAF28DD}"/>
              </a:ext>
            </a:extLst>
          </p:cNvPr>
          <p:cNvSpPr/>
          <p:nvPr/>
        </p:nvSpPr>
        <p:spPr>
          <a:xfrm>
            <a:off x="9470" y="0"/>
            <a:ext cx="1556683" cy="817123"/>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1400" b="1" dirty="0">
                <a:solidFill>
                  <a:schemeClr val="tx1"/>
                </a:solidFill>
                <a:latin typeface="Rockwell Condensed" panose="02060603050405020104" pitchFamily="18" charset="0"/>
                <a:cs typeface="Segoe UI Light" panose="020B0502040204020203" pitchFamily="34" charset="0"/>
              </a:rPr>
              <a:t>References</a:t>
            </a:r>
          </a:p>
        </p:txBody>
      </p:sp>
      <p:pic>
        <p:nvPicPr>
          <p:cNvPr id="9" name="Picture 8">
            <a:extLst>
              <a:ext uri="{FF2B5EF4-FFF2-40B4-BE49-F238E27FC236}">
                <a16:creationId xmlns:a16="http://schemas.microsoft.com/office/drawing/2014/main" id="{619EA793-4803-33FE-C300-9FEC1C38B49A}"/>
              </a:ext>
            </a:extLst>
          </p:cNvPr>
          <p:cNvPicPr>
            <a:picLocks noChangeAspect="1"/>
          </p:cNvPicPr>
          <p:nvPr/>
        </p:nvPicPr>
        <p:blipFill>
          <a:blip r:embed="rId4"/>
          <a:stretch>
            <a:fillRect/>
          </a:stretch>
        </p:blipFill>
        <p:spPr>
          <a:xfrm>
            <a:off x="7978557" y="447472"/>
            <a:ext cx="4004430" cy="5690681"/>
          </a:xfrm>
          <a:prstGeom prst="rect">
            <a:avLst/>
          </a:prstGeom>
        </p:spPr>
      </p:pic>
      <p:graphicFrame>
        <p:nvGraphicFramePr>
          <p:cNvPr id="12" name="Content Placeholder 11">
            <a:extLst>
              <a:ext uri="{FF2B5EF4-FFF2-40B4-BE49-F238E27FC236}">
                <a16:creationId xmlns:a16="http://schemas.microsoft.com/office/drawing/2014/main" id="{C6174E99-FB69-0060-DF8A-193E9FC248EA}"/>
              </a:ext>
            </a:extLst>
          </p:cNvPr>
          <p:cNvGraphicFramePr>
            <a:graphicFrameLocks noGrp="1"/>
          </p:cNvGraphicFramePr>
          <p:nvPr>
            <p:ph sz="quarter" idx="10"/>
            <p:extLst>
              <p:ext uri="{D42A27DB-BD31-4B8C-83A1-F6EECF244321}">
                <p14:modId xmlns:p14="http://schemas.microsoft.com/office/powerpoint/2010/main" val="595592034"/>
              </p:ext>
            </p:extLst>
          </p:nvPr>
        </p:nvGraphicFramePr>
        <p:xfrm>
          <a:off x="8293023" y="816004"/>
          <a:ext cx="3375497" cy="4861560"/>
        </p:xfrm>
        <a:graphic>
          <a:graphicData uri="http://schemas.openxmlformats.org/drawingml/2006/table">
            <a:tbl>
              <a:tblPr firstRow="1" bandRow="1">
                <a:tableStyleId>{0E3FDE45-AF77-4B5C-9715-49D594BDF05E}</a:tableStyleId>
              </a:tblPr>
              <a:tblGrid>
                <a:gridCol w="3375497">
                  <a:extLst>
                    <a:ext uri="{9D8B030D-6E8A-4147-A177-3AD203B41FA5}">
                      <a16:colId xmlns:a16="http://schemas.microsoft.com/office/drawing/2014/main" val="3873320034"/>
                    </a:ext>
                  </a:extLst>
                </a:gridCol>
              </a:tblGrid>
              <a:tr h="370840">
                <a:tc>
                  <a:txBody>
                    <a:bodyPr/>
                    <a:lstStyle/>
                    <a:p>
                      <a:r>
                        <a:rPr lang="en-US" sz="2400" dirty="0">
                          <a:solidFill>
                            <a:srgbClr val="002060"/>
                          </a:solidFill>
                        </a:rPr>
                        <a:t>Dataset Source: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373886323"/>
                  </a:ext>
                </a:extLst>
              </a:tr>
              <a:tr h="370840">
                <a:tc>
                  <a:txBody>
                    <a:bodyPr/>
                    <a:lstStyle/>
                    <a:p>
                      <a:pPr algn="l" fontAlgn="b">
                        <a:buNone/>
                      </a:pPr>
                      <a:endParaRPr lang="en-US" sz="1800" b="1" kern="1200" dirty="0">
                        <a:solidFill>
                          <a:srgbClr val="002060"/>
                        </a:solidFill>
                        <a:latin typeface="+mn-lt"/>
                        <a:ea typeface="+mn-ea"/>
                        <a:cs typeface="+mn-cs"/>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217894093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hlinkClick r:id="rId5">
                            <a:extLst>
                              <a:ext uri="{A12FA001-AC4F-418D-AE19-62706E023703}">
                                <ahyp:hlinkClr xmlns:ahyp="http://schemas.microsoft.com/office/drawing/2018/hyperlinkcolor" val="tx"/>
                              </a:ext>
                            </a:extLst>
                          </a:hlinkClick>
                        </a:rPr>
                        <a:t>https://www.kaggle.com/datasets/rahuldhanola/salesforce-sales-quota-data?resource=download</a:t>
                      </a:r>
                      <a:endParaRPr lang="en-US" sz="1800" b="1" kern="1200" dirty="0">
                        <a:solidFill>
                          <a:srgbClr val="002060"/>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1137693436"/>
                  </a:ext>
                </a:extLst>
              </a:tr>
              <a:tr h="370840">
                <a:tc>
                  <a:txBody>
                    <a:bodyPr/>
                    <a:lstStyle/>
                    <a:p>
                      <a:endParaRPr lang="en-US" b="1"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341825108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https://github.com/rick7122003/Performance-Predictive-Analytics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1991499217"/>
                  </a:ext>
                </a:extLst>
              </a:tr>
              <a:tr h="370840">
                <a:tc>
                  <a:txBody>
                    <a:bodyPr/>
                    <a:lstStyle/>
                    <a:p>
                      <a:endParaRPr lang="en-US" b="1"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155314994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002060"/>
                          </a:solidFill>
                        </a:rPr>
                        <a:t>https://www.linkedin.com/in/chua-kee-siong-rick-01772544/</a:t>
                      </a:r>
                    </a:p>
                    <a:p>
                      <a:endParaRPr lang="en-US"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accent5">
                        <a:lumMod val="60000"/>
                        <a:lumOff val="40000"/>
                      </a:schemeClr>
                    </a:solidFill>
                  </a:tcPr>
                </a:tc>
                <a:extLst>
                  <a:ext uri="{0D108BD9-81ED-4DB2-BD59-A6C34878D82A}">
                    <a16:rowId xmlns:a16="http://schemas.microsoft.com/office/drawing/2014/main" val="3063550922"/>
                  </a:ext>
                </a:extLst>
              </a:tr>
            </a:tbl>
          </a:graphicData>
        </a:graphic>
      </p:graphicFrame>
    </p:spTree>
    <p:extLst>
      <p:ext uri="{BB962C8B-B14F-4D97-AF65-F5344CB8AC3E}">
        <p14:creationId xmlns:p14="http://schemas.microsoft.com/office/powerpoint/2010/main" val="2741024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2B66F5-CA81-0073-4736-21C70E61F79E}"/>
              </a:ext>
            </a:extLst>
          </p:cNvPr>
          <p:cNvPicPr>
            <a:picLocks noChangeAspect="1"/>
          </p:cNvPicPr>
          <p:nvPr/>
        </p:nvPicPr>
        <p:blipFill>
          <a:blip r:embed="rId3"/>
          <a:stretch>
            <a:fillRect/>
          </a:stretch>
        </p:blipFill>
        <p:spPr>
          <a:xfrm>
            <a:off x="7620" y="0"/>
            <a:ext cx="12184380" cy="6858000"/>
          </a:xfrm>
          <a:prstGeom prst="rect">
            <a:avLst/>
          </a:prstGeom>
        </p:spPr>
      </p:pic>
      <p:sp>
        <p:nvSpPr>
          <p:cNvPr id="3" name="Title 2">
            <a:extLst>
              <a:ext uri="{FF2B5EF4-FFF2-40B4-BE49-F238E27FC236}">
                <a16:creationId xmlns:a16="http://schemas.microsoft.com/office/drawing/2014/main" id="{19504103-6319-C1BA-994F-97D3A9F1AA56}"/>
              </a:ext>
            </a:extLst>
          </p:cNvPr>
          <p:cNvSpPr>
            <a:spLocks noGrp="1"/>
          </p:cNvSpPr>
          <p:nvPr>
            <p:ph type="title"/>
          </p:nvPr>
        </p:nvSpPr>
        <p:spPr/>
        <p:txBody>
          <a:bodyPr>
            <a:normAutofit/>
          </a:bodyPr>
          <a:lstStyle/>
          <a:p>
            <a:r>
              <a:rPr lang="en-US" sz="6000" b="1" dirty="0">
                <a:solidFill>
                  <a:schemeClr val="bg1"/>
                </a:solidFill>
              </a:rPr>
              <a:t>About us</a:t>
            </a:r>
          </a:p>
        </p:txBody>
      </p:sp>
      <p:sp>
        <p:nvSpPr>
          <p:cNvPr id="4" name="Content Placeholder 3">
            <a:extLst>
              <a:ext uri="{FF2B5EF4-FFF2-40B4-BE49-F238E27FC236}">
                <a16:creationId xmlns:a16="http://schemas.microsoft.com/office/drawing/2014/main" id="{3D7927D6-AFA7-348E-8C32-400C1E6F321D}"/>
              </a:ext>
            </a:extLst>
          </p:cNvPr>
          <p:cNvSpPr>
            <a:spLocks noGrp="1"/>
          </p:cNvSpPr>
          <p:nvPr>
            <p:ph sz="quarter" idx="10"/>
          </p:nvPr>
        </p:nvSpPr>
        <p:spPr>
          <a:xfrm>
            <a:off x="5350737" y="1878082"/>
            <a:ext cx="5836072" cy="2645924"/>
          </a:xfrm>
          <a:solidFill>
            <a:schemeClr val="accent5">
              <a:lumMod val="60000"/>
              <a:lumOff val="40000"/>
            </a:schemeClr>
          </a:solidFill>
        </p:spPr>
        <p:txBody>
          <a:bodyPr/>
          <a:lstStyle/>
          <a:p>
            <a:r>
              <a:rPr lang="en-US" b="1" i="1" dirty="0">
                <a:solidFill>
                  <a:schemeClr val="tx1"/>
                </a:solidFill>
                <a:latin typeface="Bahnschrift SemiBold" panose="020B0502040204020203" pitchFamily="34" charset="0"/>
              </a:rPr>
              <a:t>The CAPSTONE AL and ML Developer project is to showcase the capabilities of ML to model, train, deploy world live sales dataset to boost corporate goals in sales revenue optimization and growth as overall business objectives</a:t>
            </a:r>
          </a:p>
          <a:p>
            <a:endParaRPr lang="en-US" b="1" i="1" dirty="0">
              <a:solidFill>
                <a:schemeClr val="tx1"/>
              </a:solidFill>
              <a:latin typeface="Bahnschrift SemiBold" panose="020B0502040204020203" pitchFamily="34" charset="0"/>
            </a:endParaRPr>
          </a:p>
          <a:p>
            <a:r>
              <a:rPr lang="en-US" b="1" i="1" dirty="0">
                <a:solidFill>
                  <a:schemeClr val="tx1"/>
                </a:solidFill>
                <a:latin typeface="Bahnschrift SemiBold" panose="020B0502040204020203" pitchFamily="34" charset="0"/>
              </a:rPr>
              <a:t>Special thanks to my God &amp; wife, who supported me on this enriching journey</a:t>
            </a:r>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p:txBody>
          <a:bodyPr/>
          <a:lstStyle/>
          <a:p>
            <a:fld id="{08AB70BE-1769-45B8-85A6-0C837432C7E6}" type="slidenum">
              <a:rPr lang="en-US" smtClean="0"/>
              <a:pPr/>
              <a:t>26</a:t>
            </a:fld>
            <a:endParaRPr lang="en-US" dirty="0"/>
          </a:p>
        </p:txBody>
      </p:sp>
      <p:sp>
        <p:nvSpPr>
          <p:cNvPr id="7" name="TextBox 6">
            <a:extLst>
              <a:ext uri="{FF2B5EF4-FFF2-40B4-BE49-F238E27FC236}">
                <a16:creationId xmlns:a16="http://schemas.microsoft.com/office/drawing/2014/main" id="{F46B70A9-409E-2DD5-8F99-B9E8F7119E0C}"/>
              </a:ext>
            </a:extLst>
          </p:cNvPr>
          <p:cNvSpPr txBox="1"/>
          <p:nvPr/>
        </p:nvSpPr>
        <p:spPr>
          <a:xfrm>
            <a:off x="1712067" y="5798438"/>
            <a:ext cx="8044776" cy="923330"/>
          </a:xfrm>
          <a:prstGeom prst="rect">
            <a:avLst/>
          </a:prstGeom>
          <a:noFill/>
        </p:spPr>
        <p:txBody>
          <a:bodyPr wrap="square">
            <a:spAutoFit/>
          </a:bodyPr>
          <a:lstStyle/>
          <a:p>
            <a:r>
              <a:rPr lang="en-US" dirty="0">
                <a:solidFill>
                  <a:schemeClr val="bg1"/>
                </a:solidFill>
              </a:rPr>
              <a:t>Contact: </a:t>
            </a:r>
            <a:r>
              <a:rPr lang="en-US" b="1" dirty="0">
                <a:solidFill>
                  <a:schemeClr val="bg1"/>
                </a:solidFill>
                <a:hlinkClick r:id="rId4">
                  <a:extLst>
                    <a:ext uri="{A12FA001-AC4F-418D-AE19-62706E023703}">
                      <ahyp:hlinkClr xmlns:ahyp="http://schemas.microsoft.com/office/drawing/2018/hyperlinkcolor" val="tx"/>
                    </a:ext>
                  </a:extLst>
                </a:hlinkClick>
              </a:rPr>
              <a:t>rick7122003@yahoo.com.sg</a:t>
            </a:r>
            <a:endParaRPr lang="en-US" b="1" dirty="0">
              <a:solidFill>
                <a:schemeClr val="bg1"/>
              </a:solidFill>
            </a:endParaRPr>
          </a:p>
          <a:p>
            <a:r>
              <a:rPr lang="en-US" dirty="0" err="1">
                <a:solidFill>
                  <a:schemeClr val="bg1"/>
                </a:solidFill>
              </a:rPr>
              <a:t>Linkedin</a:t>
            </a:r>
            <a:r>
              <a:rPr lang="en-US" dirty="0">
                <a:solidFill>
                  <a:schemeClr val="bg1"/>
                </a:solidFill>
              </a:rPr>
              <a:t>:  </a:t>
            </a:r>
            <a:r>
              <a:rPr lang="en-US" b="1" dirty="0">
                <a:solidFill>
                  <a:schemeClr val="bg1"/>
                </a:solidFill>
              </a:rPr>
              <a:t>https://www.linkedin.com/in/chua-kee-siong-rick-01772544/</a:t>
            </a:r>
          </a:p>
          <a:p>
            <a:endParaRPr lang="en-US" dirty="0">
              <a:solidFill>
                <a:schemeClr val="bg1"/>
              </a:solidFill>
            </a:endParaRPr>
          </a:p>
        </p:txBody>
      </p:sp>
    </p:spTree>
    <p:extLst>
      <p:ext uri="{BB962C8B-B14F-4D97-AF65-F5344CB8AC3E}">
        <p14:creationId xmlns:p14="http://schemas.microsoft.com/office/powerpoint/2010/main" val="256701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E155E49D-836F-936E-5756-F343DF2C89CC}"/>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9AE89455-F9F9-D531-0166-072C0AF0E45D}"/>
              </a:ext>
            </a:extLst>
          </p:cNvPr>
          <p:cNvPicPr>
            <a:picLocks noChangeAspect="1"/>
          </p:cNvPicPr>
          <p:nvPr/>
        </p:nvPicPr>
        <p:blipFill>
          <a:blip r:embed="rId5"/>
          <a:stretch>
            <a:fillRect/>
          </a:stretch>
        </p:blipFill>
        <p:spPr>
          <a:xfrm>
            <a:off x="20292" y="0"/>
            <a:ext cx="12170620" cy="6858000"/>
          </a:xfrm>
          <a:prstGeom prst="rect">
            <a:avLst/>
          </a:prstGeom>
        </p:spPr>
      </p:pic>
      <p:sp>
        <p:nvSpPr>
          <p:cNvPr id="3" name="Title 2">
            <a:extLst>
              <a:ext uri="{FF2B5EF4-FFF2-40B4-BE49-F238E27FC236}">
                <a16:creationId xmlns:a16="http://schemas.microsoft.com/office/drawing/2014/main" id="{38952AFF-583E-25F3-E3D5-6D79ECD4EC89}"/>
              </a:ext>
            </a:extLst>
          </p:cNvPr>
          <p:cNvSpPr>
            <a:spLocks noGrp="1"/>
          </p:cNvSpPr>
          <p:nvPr>
            <p:ph type="title"/>
          </p:nvPr>
        </p:nvSpPr>
        <p:spPr>
          <a:xfrm>
            <a:off x="797517" y="-119055"/>
            <a:ext cx="9525000" cy="957943"/>
          </a:xfrm>
        </p:spPr>
        <p:txBody>
          <a:bodyPr>
            <a:normAutofit/>
          </a:bodyPr>
          <a:lstStyle/>
          <a:p>
            <a:r>
              <a:rPr lang="en-US" sz="4400" b="1" spc="600" dirty="0">
                <a:ln w="28575">
                  <a:noFill/>
                  <a:prstDash val="solid"/>
                </a:ln>
                <a:solidFill>
                  <a:schemeClr val="tx1"/>
                </a:solidFill>
                <a:latin typeface="Tw Cen MT" panose="020B0602020104020603" pitchFamily="34" charset="77"/>
              </a:rPr>
              <a:t>System architecture &amp; design</a:t>
            </a:r>
            <a:endParaRPr lang="en-US" sz="4400" b="1" dirty="0">
              <a:solidFill>
                <a:schemeClr val="tx1"/>
              </a:solidFill>
            </a:endParaRPr>
          </a:p>
        </p:txBody>
      </p:sp>
      <p:sp>
        <p:nvSpPr>
          <p:cNvPr id="4" name="Content Placeholder 3">
            <a:extLst>
              <a:ext uri="{FF2B5EF4-FFF2-40B4-BE49-F238E27FC236}">
                <a16:creationId xmlns:a16="http://schemas.microsoft.com/office/drawing/2014/main" id="{E0B73118-8632-9B44-B2A6-22973294F0D8}"/>
              </a:ext>
            </a:extLst>
          </p:cNvPr>
          <p:cNvSpPr>
            <a:spLocks noGrp="1"/>
          </p:cNvSpPr>
          <p:nvPr>
            <p:ph sz="quarter" idx="10"/>
          </p:nvPr>
        </p:nvSpPr>
        <p:spPr>
          <a:xfrm>
            <a:off x="3244534" y="2174859"/>
            <a:ext cx="5531331" cy="4472770"/>
          </a:xfr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92500" lnSpcReduction="20000"/>
          </a:bodyPr>
          <a:lstStyle/>
          <a:p>
            <a:pPr marL="0">
              <a:lnSpc>
                <a:spcPct val="150000"/>
              </a:lnSpc>
              <a:buClr>
                <a:schemeClr val="accent6"/>
              </a:buClr>
            </a:pPr>
            <a:endParaRPr lang="en-US" b="1" dirty="0">
              <a:solidFill>
                <a:schemeClr val="tx1"/>
              </a:solidFill>
              <a:latin typeface="Rockwell Condensed" panose="02060603050405020104" pitchFamily="18" charset="0"/>
              <a:cs typeface="Segoe UI Light" panose="020B0502040204020203" pitchFamily="34" charset="0"/>
            </a:endParaRP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 &amp; PREPARATION</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Deployment and Monitoring</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AI ethics &amp; Considerations</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Conclusion</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Challenge and Lessons learned</a:t>
            </a:r>
          </a:p>
          <a:p>
            <a:pPr marL="0">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References About Us</a:t>
            </a:r>
            <a:br>
              <a:rPr lang="en-US" b="1" dirty="0">
                <a:solidFill>
                  <a:schemeClr val="tx1"/>
                </a:solidFill>
                <a:latin typeface="Rockwell Condensed" panose="02060603050405020104" pitchFamily="18" charset="0"/>
                <a:cs typeface="Segoe UI Light" panose="020B0502040204020203" pitchFamily="34" charset="0"/>
              </a:rPr>
            </a:br>
            <a:br>
              <a:rPr lang="en-US" b="1" dirty="0">
                <a:solidFill>
                  <a:schemeClr val="tx1"/>
                </a:solidFill>
                <a:latin typeface="Rockwell Condensed" panose="02060603050405020104" pitchFamily="18" charset="0"/>
                <a:cs typeface="Segoe UI Light" panose="020B0502040204020203" pitchFamily="34" charset="0"/>
              </a:rPr>
            </a:br>
            <a:endParaRPr lang="en-US" b="1" dirty="0">
              <a:solidFill>
                <a:schemeClr val="tx1"/>
              </a:solidFill>
              <a:latin typeface="Rockwell Condensed" panose="02060603050405020104" pitchFamily="18" charset="0"/>
              <a:cs typeface="Segoe UI Light" panose="020B0502040204020203" pitchFamily="34" charset="0"/>
            </a:endParaRPr>
          </a:p>
        </p:txBody>
      </p:sp>
      <p:sp>
        <p:nvSpPr>
          <p:cNvPr id="2" name="Slide Number Placeholder 1">
            <a:extLst>
              <a:ext uri="{FF2B5EF4-FFF2-40B4-BE49-F238E27FC236}">
                <a16:creationId xmlns:a16="http://schemas.microsoft.com/office/drawing/2014/main" id="{ED81E4D8-2140-F0F0-707E-D41D614C9E73}"/>
              </a:ext>
            </a:extLst>
          </p:cNvPr>
          <p:cNvSpPr>
            <a:spLocks noGrp="1"/>
          </p:cNvSpPr>
          <p:nvPr>
            <p:ph type="sldNum" sz="quarter" idx="4"/>
          </p:nvPr>
        </p:nvSpPr>
        <p:spPr/>
        <p:txBody>
          <a:bodyPr/>
          <a:lstStyle/>
          <a:p>
            <a:fld id="{08AB70BE-1769-45B8-85A6-0C837432C7E6}" type="slidenum">
              <a:rPr lang="en-US" smtClean="0"/>
              <a:pPr/>
              <a:t>3</a:t>
            </a:fld>
            <a:endParaRPr lang="en-US" dirty="0"/>
          </a:p>
        </p:txBody>
      </p:sp>
      <p:sp>
        <p:nvSpPr>
          <p:cNvPr id="9" name="Flowchart: Delay 8">
            <a:extLst>
              <a:ext uri="{FF2B5EF4-FFF2-40B4-BE49-F238E27FC236}">
                <a16:creationId xmlns:a16="http://schemas.microsoft.com/office/drawing/2014/main" id="{AB76F976-F019-5CC5-2CF9-5D00CA6ED2C6}"/>
              </a:ext>
            </a:extLst>
          </p:cNvPr>
          <p:cNvSpPr/>
          <p:nvPr/>
        </p:nvSpPr>
        <p:spPr>
          <a:xfrm>
            <a:off x="423192" y="838888"/>
            <a:ext cx="2363660" cy="1005178"/>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sp>
        <p:nvSpPr>
          <p:cNvPr id="10" name="Flowchart: Delay 9">
            <a:extLst>
              <a:ext uri="{FF2B5EF4-FFF2-40B4-BE49-F238E27FC236}">
                <a16:creationId xmlns:a16="http://schemas.microsoft.com/office/drawing/2014/main" id="{CE0E4EB4-27B3-0EE4-77B8-674804C4D5B0}"/>
              </a:ext>
            </a:extLst>
          </p:cNvPr>
          <p:cNvSpPr/>
          <p:nvPr/>
        </p:nvSpPr>
        <p:spPr>
          <a:xfrm>
            <a:off x="2921623" y="838888"/>
            <a:ext cx="2516076" cy="1005178"/>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sp>
        <p:nvSpPr>
          <p:cNvPr id="11" name="Flowchart: Delay 10">
            <a:extLst>
              <a:ext uri="{FF2B5EF4-FFF2-40B4-BE49-F238E27FC236}">
                <a16:creationId xmlns:a16="http://schemas.microsoft.com/office/drawing/2014/main" id="{7BC4D2C0-5530-B7B3-C3F5-B6F44EF4D787}"/>
              </a:ext>
            </a:extLst>
          </p:cNvPr>
          <p:cNvSpPr/>
          <p:nvPr/>
        </p:nvSpPr>
        <p:spPr>
          <a:xfrm>
            <a:off x="5625909" y="838888"/>
            <a:ext cx="1920860" cy="1005178"/>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sp>
        <p:nvSpPr>
          <p:cNvPr id="12" name="Flowchart: Delay 11">
            <a:extLst>
              <a:ext uri="{FF2B5EF4-FFF2-40B4-BE49-F238E27FC236}">
                <a16:creationId xmlns:a16="http://schemas.microsoft.com/office/drawing/2014/main" id="{77B8602F-FA49-3872-CA7A-8232F1F82074}"/>
              </a:ext>
            </a:extLst>
          </p:cNvPr>
          <p:cNvSpPr/>
          <p:nvPr/>
        </p:nvSpPr>
        <p:spPr>
          <a:xfrm>
            <a:off x="7761698" y="938216"/>
            <a:ext cx="1757438" cy="871178"/>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Deployment</a:t>
            </a:r>
          </a:p>
        </p:txBody>
      </p:sp>
      <p:sp>
        <p:nvSpPr>
          <p:cNvPr id="5" name="Flowchart: Delay 4">
            <a:extLst>
              <a:ext uri="{FF2B5EF4-FFF2-40B4-BE49-F238E27FC236}">
                <a16:creationId xmlns:a16="http://schemas.microsoft.com/office/drawing/2014/main" id="{4EA9184A-A3B2-7FD2-1622-5D745EB0CCD2}"/>
              </a:ext>
            </a:extLst>
          </p:cNvPr>
          <p:cNvSpPr/>
          <p:nvPr/>
        </p:nvSpPr>
        <p:spPr>
          <a:xfrm>
            <a:off x="9786862" y="2221523"/>
            <a:ext cx="1757438" cy="1015895"/>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Conclusion</a:t>
            </a:r>
          </a:p>
        </p:txBody>
      </p:sp>
      <p:sp>
        <p:nvSpPr>
          <p:cNvPr id="6" name="Flowchart: Delay 5">
            <a:extLst>
              <a:ext uri="{FF2B5EF4-FFF2-40B4-BE49-F238E27FC236}">
                <a16:creationId xmlns:a16="http://schemas.microsoft.com/office/drawing/2014/main" id="{E2E5DFEF-AE01-30E2-F933-77F0C51DCB27}"/>
              </a:ext>
            </a:extLst>
          </p:cNvPr>
          <p:cNvSpPr/>
          <p:nvPr/>
        </p:nvSpPr>
        <p:spPr>
          <a:xfrm>
            <a:off x="9786862" y="3568151"/>
            <a:ext cx="2073731" cy="1015894"/>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Challenge and Lession Learned</a:t>
            </a:r>
          </a:p>
        </p:txBody>
      </p:sp>
      <p:sp>
        <p:nvSpPr>
          <p:cNvPr id="7" name="Flowchart: Delay 6">
            <a:extLst>
              <a:ext uri="{FF2B5EF4-FFF2-40B4-BE49-F238E27FC236}">
                <a16:creationId xmlns:a16="http://schemas.microsoft.com/office/drawing/2014/main" id="{359EE871-EE30-4BA4-D11C-96BFA5F67FA8}"/>
              </a:ext>
            </a:extLst>
          </p:cNvPr>
          <p:cNvSpPr/>
          <p:nvPr/>
        </p:nvSpPr>
        <p:spPr>
          <a:xfrm>
            <a:off x="9734065" y="4932926"/>
            <a:ext cx="2073730" cy="1015894"/>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References</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About Us</a:t>
            </a:r>
          </a:p>
        </p:txBody>
      </p:sp>
      <p:sp>
        <p:nvSpPr>
          <p:cNvPr id="8" name="Flowchart: Delay 7">
            <a:extLst>
              <a:ext uri="{FF2B5EF4-FFF2-40B4-BE49-F238E27FC236}">
                <a16:creationId xmlns:a16="http://schemas.microsoft.com/office/drawing/2014/main" id="{4BBBBF62-0D41-610C-504D-B40480E23E07}"/>
              </a:ext>
            </a:extLst>
          </p:cNvPr>
          <p:cNvSpPr/>
          <p:nvPr/>
        </p:nvSpPr>
        <p:spPr>
          <a:xfrm>
            <a:off x="9734065" y="909180"/>
            <a:ext cx="1757439" cy="874895"/>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AI Ethics &amp; Consideration</a:t>
            </a:r>
          </a:p>
        </p:txBody>
      </p:sp>
    </p:spTree>
    <p:extLst>
      <p:ext uri="{BB962C8B-B14F-4D97-AF65-F5344CB8AC3E}">
        <p14:creationId xmlns:p14="http://schemas.microsoft.com/office/powerpoint/2010/main" val="285850952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A8B08B5D-C04E-5D69-18A9-BDF7903D10F9}"/>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E98DC79-C802-F8D7-DBF7-A3D4470CE02C}"/>
              </a:ext>
            </a:extLst>
          </p:cNvPr>
          <p:cNvGraphicFramePr>
            <a:graphicFrameLocks noGrp="1"/>
          </p:cNvGraphicFramePr>
          <p:nvPr>
            <p:ph sz="quarter" idx="10"/>
            <p:extLst>
              <p:ext uri="{D42A27DB-BD31-4B8C-83A1-F6EECF244321}">
                <p14:modId xmlns:p14="http://schemas.microsoft.com/office/powerpoint/2010/main" val="195431344"/>
              </p:ext>
            </p:extLst>
          </p:nvPr>
        </p:nvGraphicFramePr>
        <p:xfrm>
          <a:off x="0" y="0"/>
          <a:ext cx="9133609" cy="6676251"/>
        </p:xfrm>
        <a:graphic>
          <a:graphicData uri="http://schemas.openxmlformats.org/drawingml/2006/table">
            <a:tbl>
              <a:tblPr firstRow="1" bandRow="1">
                <a:tableStyleId>{0E3FDE45-AF77-4B5C-9715-49D594BDF05E}</a:tableStyleId>
              </a:tblPr>
              <a:tblGrid>
                <a:gridCol w="3820071">
                  <a:extLst>
                    <a:ext uri="{9D8B030D-6E8A-4147-A177-3AD203B41FA5}">
                      <a16:colId xmlns:a16="http://schemas.microsoft.com/office/drawing/2014/main" val="435356065"/>
                    </a:ext>
                  </a:extLst>
                </a:gridCol>
                <a:gridCol w="5313538">
                  <a:extLst>
                    <a:ext uri="{9D8B030D-6E8A-4147-A177-3AD203B41FA5}">
                      <a16:colId xmlns:a16="http://schemas.microsoft.com/office/drawing/2014/main" val="1628137743"/>
                    </a:ext>
                  </a:extLst>
                </a:gridCol>
              </a:tblGrid>
              <a:tr h="653910">
                <a:tc>
                  <a:txBody>
                    <a:bodyPr/>
                    <a:lstStyle/>
                    <a:p>
                      <a:r>
                        <a:rPr lang="en-US" b="1" dirty="0"/>
                        <a:t>Data Cleaning and Preparation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840741">
                <a:tc>
                  <a:txBody>
                    <a:bodyPr/>
                    <a:lstStyle/>
                    <a:p>
                      <a:r>
                        <a:rPr lang="en-US" sz="1600" b="1" dirty="0"/>
                        <a:t>Data Loading: salesforce data.csv file was loaded into a Pandas Data 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Create Data 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75064">
                <a:tc>
                  <a:txBody>
                    <a:bodyPr/>
                    <a:lstStyle/>
                    <a:p>
                      <a:r>
                        <a:rPr lang="en-US" sz="1600" b="1" dirty="0"/>
                        <a:t>Data Cleaning &amp; prep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 Drop redundant columns (columns with '.1' suffix)df = df.drop(columns=[col for col in df.columns if col.endswith('.1')], axis=1)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75064">
                <a:tc>
                  <a:txBody>
                    <a:bodyPr/>
                    <a:lstStyle/>
                    <a:p>
                      <a:r>
                        <a:rPr lang="en-US" sz="1600" b="1" dirty="0"/>
                        <a:t>Convert date columns to datetime objects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date_cols = ['Close Date', 'Created Date', 'Today']for col in date_cols:    df[col] = pd.to_datetime(df[col], errors='coerce')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1759427"/>
                  </a:ext>
                </a:extLst>
              </a:tr>
              <a:tr h="475064">
                <a:tc>
                  <a:txBody>
                    <a:bodyPr/>
                    <a:lstStyle/>
                    <a:p>
                      <a:r>
                        <a:rPr lang="en-US" sz="1600" b="1" dirty="0"/>
                        <a:t>Clean and convert monetary and percentage columns to numeric</a:t>
                      </a:r>
                    </a:p>
                    <a:p>
                      <a:r>
                        <a:rPr lang="en-US" sz="1600" b="1" dirty="0"/>
                        <a:t># 'Sales' and 'Weekly Sales' columns contain '$' and 'K' characters, so remove them and convert to 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df['Sales'] = df['Sales'].replace({r'[$,]': '', 'K': 'e3', 'M': 'e6'}, regex=True).astype(float)df['Weekly Sales'] = df['Weekly Sales'].replace({r'[$,]': ''}, regex=True).astype(float)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812318807"/>
                  </a:ext>
                </a:extLst>
              </a:tr>
              <a:tr h="475064">
                <a:tc>
                  <a:txBody>
                    <a:bodyPr/>
                    <a:lstStyle/>
                    <a:p>
                      <a:r>
                        <a:rPr lang="en-US" sz="1600" b="1" dirty="0"/>
                        <a:t>'Current Quarter Quota' column contains '$' and 'M' characters, so remove them and convert to 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df['Current Quarter Quota'] = df['Current Quarter Quota'].replace({r'[$,]': '', 'M': 'e6'}, regex=True).astype(float)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590160248"/>
                  </a:ext>
                </a:extLst>
              </a:tr>
              <a:tr h="475064">
                <a:tc>
                  <a:txBody>
                    <a:bodyPr/>
                    <a:lstStyle/>
                    <a:p>
                      <a:r>
                        <a:rPr lang="en-US" sz="1600" b="1" dirty="0"/>
                        <a:t>'Discount Granted' column contains '%' character, so remove it and divide by 100 to get a 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df['Discount Granted'] = df['Discount Granted'].str.replace('%', '', regex=False).astype(float)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850868162"/>
                  </a:ext>
                </a:extLst>
              </a:tr>
              <a:tr h="475064">
                <a:tc>
                  <a:txBody>
                    <a:bodyPr/>
                    <a:lstStyle/>
                    <a:p>
                      <a:r>
                        <a:rPr lang="en-US" sz="1600" b="1" dirty="0"/>
                        <a:t># Convert boolean columns to integers (0 or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df['Closed'] = df['Closed'].astype(int)df['Won'] = df['Won'].astype(int)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900666805"/>
                  </a:ext>
                </a:extLst>
              </a:tr>
            </a:tbl>
          </a:graphicData>
        </a:graphic>
      </p:graphicFrame>
      <p:sp>
        <p:nvSpPr>
          <p:cNvPr id="2" name="Slide Number Placeholder 1">
            <a:extLst>
              <a:ext uri="{FF2B5EF4-FFF2-40B4-BE49-F238E27FC236}">
                <a16:creationId xmlns:a16="http://schemas.microsoft.com/office/drawing/2014/main" id="{4F2830BD-1AB5-525B-D0A7-1F31E130D979}"/>
              </a:ext>
            </a:extLst>
          </p:cNvPr>
          <p:cNvSpPr>
            <a:spLocks noGrp="1"/>
          </p:cNvSpPr>
          <p:nvPr>
            <p:ph type="sldNum" sz="quarter" idx="4"/>
          </p:nvPr>
        </p:nvSpPr>
        <p:spPr/>
        <p:txBody>
          <a:bodyPr/>
          <a:lstStyle/>
          <a:p>
            <a:fld id="{08AB70BE-1769-45B8-85A6-0C837432C7E6}" type="slidenum">
              <a:rPr lang="en-US" smtClean="0"/>
              <a:pPr/>
              <a:t>4</a:t>
            </a:fld>
            <a:endParaRPr lang="en-US" dirty="0"/>
          </a:p>
        </p:txBody>
      </p:sp>
      <p:sp>
        <p:nvSpPr>
          <p:cNvPr id="6" name="Flowchart: Delay 5">
            <a:extLst>
              <a:ext uri="{FF2B5EF4-FFF2-40B4-BE49-F238E27FC236}">
                <a16:creationId xmlns:a16="http://schemas.microsoft.com/office/drawing/2014/main" id="{1F6A69EE-B0F1-CF65-9760-7CD47A1F25AD}"/>
              </a:ext>
            </a:extLst>
          </p:cNvPr>
          <p:cNvSpPr/>
          <p:nvPr/>
        </p:nvSpPr>
        <p:spPr>
          <a:xfrm>
            <a:off x="9133609" y="0"/>
            <a:ext cx="2526063" cy="97338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pic>
        <p:nvPicPr>
          <p:cNvPr id="4" name="Picture 3">
            <a:extLst>
              <a:ext uri="{FF2B5EF4-FFF2-40B4-BE49-F238E27FC236}">
                <a16:creationId xmlns:a16="http://schemas.microsoft.com/office/drawing/2014/main" id="{41592DE7-2FFA-3AD7-14DE-DB05F5418AD7}"/>
              </a:ext>
            </a:extLst>
          </p:cNvPr>
          <p:cNvPicPr>
            <a:picLocks noChangeAspect="1"/>
          </p:cNvPicPr>
          <p:nvPr/>
        </p:nvPicPr>
        <p:blipFill>
          <a:blip r:embed="rId5"/>
          <a:stretch>
            <a:fillRect/>
          </a:stretch>
        </p:blipFill>
        <p:spPr>
          <a:xfrm>
            <a:off x="9133609" y="973387"/>
            <a:ext cx="2660073" cy="5878434"/>
          </a:xfrm>
          <a:prstGeom prst="rect">
            <a:avLst/>
          </a:prstGeom>
        </p:spPr>
      </p:pic>
      <p:sp>
        <p:nvSpPr>
          <p:cNvPr id="3" name="Slide Number Placeholder 1">
            <a:extLst>
              <a:ext uri="{FF2B5EF4-FFF2-40B4-BE49-F238E27FC236}">
                <a16:creationId xmlns:a16="http://schemas.microsoft.com/office/drawing/2014/main" id="{91358252-9188-5650-FF01-654FAC0896CC}"/>
              </a:ext>
            </a:extLst>
          </p:cNvPr>
          <p:cNvSpPr txBox="1">
            <a:spLocks/>
          </p:cNvSpPr>
          <p:nvPr/>
        </p:nvSpPr>
        <p:spPr bwMode="gray">
          <a:xfrm>
            <a:off x="11353801" y="6523851"/>
            <a:ext cx="838199" cy="304799"/>
          </a:xfrm>
          <a:prstGeom prst="rect">
            <a:avLst/>
          </a:prstGeom>
        </p:spPr>
        <p:txBody>
          <a:bodyPr vert="horz" lIns="91440" tIns="45720" rIns="91440" bIns="45720" rtlCol="0" anchor="t">
            <a:normAutofit/>
          </a:bodyPr>
          <a:lstStyle>
            <a:defPPr>
              <a:defRPr lang="en-US"/>
            </a:defPPr>
            <a:lvl1pPr marL="0" algn="ctr" defTabSz="457200" rtl="0" eaLnBrk="1" latinLnBrk="0" hangingPunct="1">
              <a:defRPr sz="1200" b="0" i="0"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Aft>
                <a:spcPts val="600"/>
              </a:spcAft>
            </a:pPr>
            <a:fld id="{08AB70BE-1769-45B8-85A6-0C837432C7E6}" type="slidenum">
              <a:rPr lang="en-US" sz="1000" smtClean="0">
                <a:solidFill>
                  <a:schemeClr val="tx1"/>
                </a:solidFill>
                <a:latin typeface="+mn-lt"/>
              </a:rPr>
              <a:pPr algn="r">
                <a:spcAft>
                  <a:spcPts val="600"/>
                </a:spcAft>
              </a:pPr>
              <a:t>4</a:t>
            </a:fld>
            <a:endParaRPr lang="en-US" sz="1000" dirty="0">
              <a:solidFill>
                <a:schemeClr val="tx1"/>
              </a:solidFill>
              <a:latin typeface="+mn-lt"/>
            </a:endParaRPr>
          </a:p>
        </p:txBody>
      </p:sp>
    </p:spTree>
    <p:extLst>
      <p:ext uri="{BB962C8B-B14F-4D97-AF65-F5344CB8AC3E}">
        <p14:creationId xmlns:p14="http://schemas.microsoft.com/office/powerpoint/2010/main" val="85933556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EAF40-86C6-EF19-7B20-D550B1B34E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CABF7C2-ED30-FFCC-D92F-00C00AB56832}"/>
              </a:ext>
            </a:extLst>
          </p:cNvPr>
          <p:cNvPicPr>
            <a:picLocks noChangeAspect="1"/>
          </p:cNvPicPr>
          <p:nvPr/>
        </p:nvPicPr>
        <p:blipFill>
          <a:blip r:embed="rId3"/>
          <a:stretch>
            <a:fillRect/>
          </a:stretch>
        </p:blipFill>
        <p:spPr>
          <a:xfrm>
            <a:off x="117279" y="0"/>
            <a:ext cx="12074721" cy="6858000"/>
          </a:xfrm>
          <a:prstGeom prst="rect">
            <a:avLst/>
          </a:prstGeom>
        </p:spPr>
      </p:pic>
      <p:graphicFrame>
        <p:nvGraphicFramePr>
          <p:cNvPr id="5" name="Content Placeholder 4">
            <a:extLst>
              <a:ext uri="{FF2B5EF4-FFF2-40B4-BE49-F238E27FC236}">
                <a16:creationId xmlns:a16="http://schemas.microsoft.com/office/drawing/2014/main" id="{389AC295-48D1-9F26-B2DC-EEAA63740D37}"/>
              </a:ext>
            </a:extLst>
          </p:cNvPr>
          <p:cNvGraphicFramePr>
            <a:graphicFrameLocks noGrp="1"/>
          </p:cNvGraphicFramePr>
          <p:nvPr>
            <p:ph sz="quarter" idx="10"/>
            <p:extLst>
              <p:ext uri="{D42A27DB-BD31-4B8C-83A1-F6EECF244321}">
                <p14:modId xmlns:p14="http://schemas.microsoft.com/office/powerpoint/2010/main" val="1017997940"/>
              </p:ext>
            </p:extLst>
          </p:nvPr>
        </p:nvGraphicFramePr>
        <p:xfrm>
          <a:off x="0" y="0"/>
          <a:ext cx="8530169" cy="4938891"/>
        </p:xfrm>
        <a:graphic>
          <a:graphicData uri="http://schemas.openxmlformats.org/drawingml/2006/table">
            <a:tbl>
              <a:tblPr firstRow="1" bandRow="1">
                <a:tableStyleId>{0E3FDE45-AF77-4B5C-9715-49D594BDF05E}</a:tableStyleId>
              </a:tblPr>
              <a:tblGrid>
                <a:gridCol w="3567686">
                  <a:extLst>
                    <a:ext uri="{9D8B030D-6E8A-4147-A177-3AD203B41FA5}">
                      <a16:colId xmlns:a16="http://schemas.microsoft.com/office/drawing/2014/main" val="435356065"/>
                    </a:ext>
                  </a:extLst>
                </a:gridCol>
                <a:gridCol w="4962483">
                  <a:extLst>
                    <a:ext uri="{9D8B030D-6E8A-4147-A177-3AD203B41FA5}">
                      <a16:colId xmlns:a16="http://schemas.microsoft.com/office/drawing/2014/main" val="1628137743"/>
                    </a:ext>
                  </a:extLst>
                </a:gridCol>
              </a:tblGrid>
              <a:tr h="653910">
                <a:tc>
                  <a:txBody>
                    <a:bodyPr/>
                    <a:lstStyle/>
                    <a:p>
                      <a:r>
                        <a:rPr lang="en-US" b="1" dirty="0">
                          <a:solidFill>
                            <a:schemeClr val="bg1"/>
                          </a:solidFill>
                        </a:rPr>
                        <a:t>Data Cleaning and Preparation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solidFill>
                            <a:schemeClr val="bg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840741">
                <a:tc>
                  <a:txBody>
                    <a:bodyPr/>
                    <a:lstStyle/>
                    <a:p>
                      <a:r>
                        <a:rPr lang="en-US" sz="1600" b="1" dirty="0">
                          <a:solidFill>
                            <a:schemeClr val="bg1"/>
                          </a:solidFill>
                        </a:rPr>
                        <a:t># Display basic information about the cleaned DataFrame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print("--- Cleaned DataFrame Info ---")</a:t>
                      </a:r>
                    </a:p>
                    <a:p>
                      <a:r>
                        <a:rPr lang="en-US" sz="1600" b="1" dirty="0">
                          <a:solidFill>
                            <a:schemeClr val="bg1"/>
                          </a:solidFill>
                        </a:rPr>
                        <a:t>df.info()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75064">
                <a:tc>
                  <a:txBody>
                    <a:bodyPr/>
                    <a:lstStyle/>
                    <a:p>
                      <a:r>
                        <a:rPr lang="en-US" sz="1600" b="1" dirty="0">
                          <a:solidFill>
                            <a:schemeClr val="bg1"/>
                          </a:solidFill>
                        </a:rPr>
                        <a:t># Display descriptive statistics for numerical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print("\n--- Descriptive Statistics for Numerical Columns ---")print(df.describe().to_markdown(numalign="left", stralign="left"))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75064">
                <a:tc>
                  <a:txBody>
                    <a:bodyPr/>
                    <a:lstStyle/>
                    <a:p>
                      <a:r>
                        <a:rPr lang="en-US" sz="1600" b="1" dirty="0">
                          <a:solidFill>
                            <a:schemeClr val="bg1"/>
                          </a:solidFill>
                        </a:rPr>
                        <a:t># Identify categorical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categorical_cols = df.select_dtypes(include='object').columns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1759427"/>
                  </a:ext>
                </a:extLst>
              </a:tr>
              <a:tr h="475064">
                <a:tc>
                  <a:txBody>
                    <a:bodyPr/>
                    <a:lstStyle/>
                    <a:p>
                      <a:r>
                        <a:rPr lang="en-US" sz="1600" b="1" dirty="0">
                          <a:solidFill>
                            <a:schemeClr val="bg1"/>
                          </a:solidFill>
                        </a:rPr>
                        <a:t># Display value counts for key categorical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print("\n--- Value Counts for Key Categorical Columns ---")for col in ['Account Type', 'Industry', 'Opportunity Type', 'Stage', 'Current Quarter?']:    if col in categorical_cols:        print(f"\nValue Counts for '{col}':")        print(df[col].value_counts().to_markdown(numalign="left", stralign="left"))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812318807"/>
                  </a:ext>
                </a:extLst>
              </a:tr>
            </a:tbl>
          </a:graphicData>
        </a:graphic>
      </p:graphicFrame>
      <p:sp>
        <p:nvSpPr>
          <p:cNvPr id="2" name="Slide Number Placeholder 1">
            <a:extLst>
              <a:ext uri="{FF2B5EF4-FFF2-40B4-BE49-F238E27FC236}">
                <a16:creationId xmlns:a16="http://schemas.microsoft.com/office/drawing/2014/main" id="{EDE06C44-0D3C-C603-00EE-ACDCA9FC3B71}"/>
              </a:ext>
            </a:extLst>
          </p:cNvPr>
          <p:cNvSpPr>
            <a:spLocks noGrp="1"/>
          </p:cNvSpPr>
          <p:nvPr>
            <p:ph type="sldNum" sz="quarter" idx="4"/>
          </p:nvPr>
        </p:nvSpPr>
        <p:spPr>
          <a:xfrm>
            <a:off x="11324617" y="6274934"/>
            <a:ext cx="1295400" cy="874895"/>
          </a:xfrm>
        </p:spPr>
        <p:txBody>
          <a:bodyPr/>
          <a:lstStyle/>
          <a:p>
            <a:fld id="{08AB70BE-1769-45B8-85A6-0C837432C7E6}" type="slidenum">
              <a:rPr lang="en-US" smtClean="0"/>
              <a:pPr/>
              <a:t>5</a:t>
            </a:fld>
            <a:endParaRPr lang="en-US" dirty="0"/>
          </a:p>
        </p:txBody>
      </p:sp>
      <p:sp>
        <p:nvSpPr>
          <p:cNvPr id="6" name="Flowchart: Delay 5">
            <a:extLst>
              <a:ext uri="{FF2B5EF4-FFF2-40B4-BE49-F238E27FC236}">
                <a16:creationId xmlns:a16="http://schemas.microsoft.com/office/drawing/2014/main" id="{9E2E6615-BC9E-D8D8-452F-3C8AD8BC7749}"/>
              </a:ext>
            </a:extLst>
          </p:cNvPr>
          <p:cNvSpPr/>
          <p:nvPr/>
        </p:nvSpPr>
        <p:spPr>
          <a:xfrm>
            <a:off x="8885464" y="0"/>
            <a:ext cx="2363660"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pic>
        <p:nvPicPr>
          <p:cNvPr id="10" name="Picture 9">
            <a:extLst>
              <a:ext uri="{FF2B5EF4-FFF2-40B4-BE49-F238E27FC236}">
                <a16:creationId xmlns:a16="http://schemas.microsoft.com/office/drawing/2014/main" id="{73BF6473-B72B-C9C9-142D-77FBD381C268}"/>
              </a:ext>
            </a:extLst>
          </p:cNvPr>
          <p:cNvPicPr>
            <a:picLocks noChangeAspect="1"/>
          </p:cNvPicPr>
          <p:nvPr/>
        </p:nvPicPr>
        <p:blipFill>
          <a:blip r:embed="rId4"/>
          <a:stretch>
            <a:fillRect/>
          </a:stretch>
        </p:blipFill>
        <p:spPr>
          <a:xfrm>
            <a:off x="8530169" y="1318616"/>
            <a:ext cx="3610234" cy="5101935"/>
          </a:xfrm>
          <a:prstGeom prst="rect">
            <a:avLst/>
          </a:prstGeom>
        </p:spPr>
      </p:pic>
      <p:pic>
        <p:nvPicPr>
          <p:cNvPr id="12" name="Picture 11">
            <a:extLst>
              <a:ext uri="{FF2B5EF4-FFF2-40B4-BE49-F238E27FC236}">
                <a16:creationId xmlns:a16="http://schemas.microsoft.com/office/drawing/2014/main" id="{71D6A0AD-BFC3-393A-CAF5-9D82C05DBB2A}"/>
              </a:ext>
            </a:extLst>
          </p:cNvPr>
          <p:cNvPicPr>
            <a:picLocks noChangeAspect="1"/>
          </p:cNvPicPr>
          <p:nvPr/>
        </p:nvPicPr>
        <p:blipFill>
          <a:blip r:embed="rId5"/>
          <a:stretch>
            <a:fillRect/>
          </a:stretch>
        </p:blipFill>
        <p:spPr>
          <a:xfrm>
            <a:off x="0" y="3770345"/>
            <a:ext cx="3610234" cy="1909376"/>
          </a:xfrm>
          <a:prstGeom prst="rect">
            <a:avLst/>
          </a:prstGeom>
        </p:spPr>
      </p:pic>
      <p:pic>
        <p:nvPicPr>
          <p:cNvPr id="14" name="Picture 13">
            <a:extLst>
              <a:ext uri="{FF2B5EF4-FFF2-40B4-BE49-F238E27FC236}">
                <a16:creationId xmlns:a16="http://schemas.microsoft.com/office/drawing/2014/main" id="{7E3E87BC-34E6-A08E-82E0-D601F11B56AF}"/>
              </a:ext>
            </a:extLst>
          </p:cNvPr>
          <p:cNvPicPr>
            <a:picLocks noChangeAspect="1"/>
          </p:cNvPicPr>
          <p:nvPr/>
        </p:nvPicPr>
        <p:blipFill>
          <a:blip r:embed="rId6"/>
          <a:stretch>
            <a:fillRect/>
          </a:stretch>
        </p:blipFill>
        <p:spPr>
          <a:xfrm>
            <a:off x="6715013" y="4938890"/>
            <a:ext cx="786782" cy="1919109"/>
          </a:xfrm>
          <a:prstGeom prst="rect">
            <a:avLst/>
          </a:prstGeom>
        </p:spPr>
      </p:pic>
    </p:spTree>
    <p:extLst>
      <p:ext uri="{BB962C8B-B14F-4D97-AF65-F5344CB8AC3E}">
        <p14:creationId xmlns:p14="http://schemas.microsoft.com/office/powerpoint/2010/main" val="1727903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F9045-7ED6-6105-77C3-79284CD27E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D766A24-14FD-5908-B5F8-9037F85EC586}"/>
              </a:ext>
            </a:extLst>
          </p:cNvPr>
          <p:cNvPicPr>
            <a:picLocks noChangeAspect="1"/>
          </p:cNvPicPr>
          <p:nvPr/>
        </p:nvPicPr>
        <p:blipFill>
          <a:blip r:embed="rId3"/>
          <a:stretch>
            <a:fillRect/>
          </a:stretch>
        </p:blipFill>
        <p:spPr>
          <a:xfrm>
            <a:off x="-1" y="0"/>
            <a:ext cx="12182335" cy="6857999"/>
          </a:xfrm>
          <a:prstGeom prst="rect">
            <a:avLst/>
          </a:prstGeom>
        </p:spPr>
      </p:pic>
      <p:graphicFrame>
        <p:nvGraphicFramePr>
          <p:cNvPr id="5" name="Content Placeholder 4">
            <a:extLst>
              <a:ext uri="{FF2B5EF4-FFF2-40B4-BE49-F238E27FC236}">
                <a16:creationId xmlns:a16="http://schemas.microsoft.com/office/drawing/2014/main" id="{7FB47ADC-5E02-931B-DE7D-17716987C5F1}"/>
              </a:ext>
            </a:extLst>
          </p:cNvPr>
          <p:cNvGraphicFramePr>
            <a:graphicFrameLocks noGrp="1"/>
          </p:cNvGraphicFramePr>
          <p:nvPr>
            <p:ph sz="quarter" idx="10"/>
            <p:extLst>
              <p:ext uri="{D42A27DB-BD31-4B8C-83A1-F6EECF244321}">
                <p14:modId xmlns:p14="http://schemas.microsoft.com/office/powerpoint/2010/main" val="3081167065"/>
              </p:ext>
            </p:extLst>
          </p:nvPr>
        </p:nvGraphicFramePr>
        <p:xfrm>
          <a:off x="0" y="29184"/>
          <a:ext cx="8530169" cy="3031350"/>
        </p:xfrm>
        <a:graphic>
          <a:graphicData uri="http://schemas.openxmlformats.org/drawingml/2006/table">
            <a:tbl>
              <a:tblPr firstRow="1" bandRow="1">
                <a:tableStyleId>{0E3FDE45-AF77-4B5C-9715-49D594BDF05E}</a:tableStyleId>
              </a:tblPr>
              <a:tblGrid>
                <a:gridCol w="3567686">
                  <a:extLst>
                    <a:ext uri="{9D8B030D-6E8A-4147-A177-3AD203B41FA5}">
                      <a16:colId xmlns:a16="http://schemas.microsoft.com/office/drawing/2014/main" val="435356065"/>
                    </a:ext>
                  </a:extLst>
                </a:gridCol>
                <a:gridCol w="4962483">
                  <a:extLst>
                    <a:ext uri="{9D8B030D-6E8A-4147-A177-3AD203B41FA5}">
                      <a16:colId xmlns:a16="http://schemas.microsoft.com/office/drawing/2014/main" val="1628137743"/>
                    </a:ext>
                  </a:extLst>
                </a:gridCol>
              </a:tblGrid>
              <a:tr h="653910">
                <a:tc>
                  <a:txBody>
                    <a:bodyPr/>
                    <a:lstStyle/>
                    <a:p>
                      <a:r>
                        <a:rPr lang="en-US" b="1" dirty="0">
                          <a:solidFill>
                            <a:schemeClr val="bg1"/>
                          </a:solidFill>
                        </a:rPr>
                        <a:t>Data Cleaning and Preparation</a:t>
                      </a:r>
                    </a:p>
                  </a:txBody>
                  <a:tcPr>
                    <a:solidFill>
                      <a:srgbClr val="002060"/>
                    </a:solidFill>
                  </a:tcPr>
                </a:tc>
                <a:tc>
                  <a:txBody>
                    <a:bodyPr/>
                    <a:lstStyle/>
                    <a:p>
                      <a:r>
                        <a:rPr lang="en-US" dirty="0">
                          <a:solidFill>
                            <a:schemeClr val="bg1"/>
                          </a:solidFill>
                        </a:rPr>
                        <a:t>Description</a:t>
                      </a:r>
                    </a:p>
                  </a:txBody>
                  <a:tcPr>
                    <a:solidFill>
                      <a:srgbClr val="002060"/>
                    </a:solidFill>
                  </a:tcPr>
                </a:tc>
                <a:extLst>
                  <a:ext uri="{0D108BD9-81ED-4DB2-BD59-A6C34878D82A}">
                    <a16:rowId xmlns:a16="http://schemas.microsoft.com/office/drawing/2014/main" val="1674724479"/>
                  </a:ext>
                </a:extLst>
              </a:tr>
              <a:tr h="475064">
                <a:tc>
                  <a:txBody>
                    <a:bodyPr/>
                    <a:lstStyle/>
                    <a:p>
                      <a:r>
                        <a:rPr lang="en-US" sz="1600" b="1" dirty="0">
                          <a:solidFill>
                            <a:schemeClr val="bg1"/>
                          </a:solidFill>
                        </a:rPr>
                        <a:t># Identify categorical columns</a:t>
                      </a:r>
                    </a:p>
                  </a:txBody>
                  <a:tcPr>
                    <a:solidFill>
                      <a:srgbClr val="002060"/>
                    </a:solidFill>
                  </a:tcPr>
                </a:tc>
                <a:tc>
                  <a:txBody>
                    <a:bodyPr/>
                    <a:lstStyle/>
                    <a:p>
                      <a:r>
                        <a:rPr lang="en-US" sz="1600" b="1" dirty="0">
                          <a:solidFill>
                            <a:schemeClr val="bg1"/>
                          </a:solidFill>
                        </a:rPr>
                        <a:t>categorical_cols = df.select_dtypes(include='object').columns</a:t>
                      </a:r>
                    </a:p>
                  </a:txBody>
                  <a:tcPr>
                    <a:solidFill>
                      <a:srgbClr val="002060"/>
                    </a:solidFill>
                  </a:tcPr>
                </a:tc>
                <a:extLst>
                  <a:ext uri="{0D108BD9-81ED-4DB2-BD59-A6C34878D82A}">
                    <a16:rowId xmlns:a16="http://schemas.microsoft.com/office/drawing/2014/main" val="2501759427"/>
                  </a:ext>
                </a:extLst>
              </a:tr>
              <a:tr h="475064">
                <a:tc>
                  <a:txBody>
                    <a:bodyPr/>
                    <a:lstStyle/>
                    <a:p>
                      <a:r>
                        <a:rPr lang="en-US" sz="1600" b="1" dirty="0">
                          <a:solidFill>
                            <a:schemeClr val="bg1"/>
                          </a:solidFill>
                        </a:rPr>
                        <a:t># Display value counts for key categorical columns</a:t>
                      </a:r>
                    </a:p>
                  </a:txBody>
                  <a:tcPr>
                    <a:solidFill>
                      <a:srgbClr val="002060"/>
                    </a:solidFill>
                  </a:tcPr>
                </a:tc>
                <a:tc>
                  <a:txBody>
                    <a:bodyPr/>
                    <a:lstStyle/>
                    <a:p>
                      <a:r>
                        <a:rPr lang="en-US" sz="1600" b="1" dirty="0">
                          <a:solidFill>
                            <a:schemeClr val="bg1"/>
                          </a:solidFill>
                        </a:rPr>
                        <a:t>print("\n--- Value Counts for Key Categorical Columns ---")for col in ['Account Type', 'Industry', 'Opportunity Type', 'Stage', 'Current Quarter?']:    if col in categorical_cols:        print(f"\nValue Counts for '{col}':")        print(df[col].value_counts().to_markdown(numalign="left", stralign="left"))</a:t>
                      </a:r>
                    </a:p>
                  </a:txBody>
                  <a:tcPr>
                    <a:solidFill>
                      <a:srgbClr val="002060"/>
                    </a:solidFill>
                  </a:tcPr>
                </a:tc>
                <a:extLst>
                  <a:ext uri="{0D108BD9-81ED-4DB2-BD59-A6C34878D82A}">
                    <a16:rowId xmlns:a16="http://schemas.microsoft.com/office/drawing/2014/main" val="3812318807"/>
                  </a:ext>
                </a:extLst>
              </a:tr>
            </a:tbl>
          </a:graphicData>
        </a:graphic>
      </p:graphicFrame>
      <p:sp>
        <p:nvSpPr>
          <p:cNvPr id="2" name="Slide Number Placeholder 1">
            <a:extLst>
              <a:ext uri="{FF2B5EF4-FFF2-40B4-BE49-F238E27FC236}">
                <a16:creationId xmlns:a16="http://schemas.microsoft.com/office/drawing/2014/main" id="{45037BE5-AF63-E19E-6D84-3D965E1CA32D}"/>
              </a:ext>
            </a:extLst>
          </p:cNvPr>
          <p:cNvSpPr>
            <a:spLocks noGrp="1"/>
          </p:cNvSpPr>
          <p:nvPr>
            <p:ph type="sldNum" sz="quarter" idx="4"/>
          </p:nvPr>
        </p:nvSpPr>
        <p:spPr>
          <a:xfrm>
            <a:off x="11249123" y="6187385"/>
            <a:ext cx="1295400" cy="874895"/>
          </a:xfrm>
        </p:spPr>
        <p:txBody>
          <a:bodyPr/>
          <a:lstStyle/>
          <a:p>
            <a:fld id="{08AB70BE-1769-45B8-85A6-0C837432C7E6}" type="slidenum">
              <a:rPr lang="en-US" smtClean="0"/>
              <a:pPr/>
              <a:t>6</a:t>
            </a:fld>
            <a:endParaRPr lang="en-US" dirty="0"/>
          </a:p>
        </p:txBody>
      </p:sp>
      <p:sp>
        <p:nvSpPr>
          <p:cNvPr id="6" name="Flowchart: Delay 5">
            <a:extLst>
              <a:ext uri="{FF2B5EF4-FFF2-40B4-BE49-F238E27FC236}">
                <a16:creationId xmlns:a16="http://schemas.microsoft.com/office/drawing/2014/main" id="{D4EBF347-74E9-FEE2-8BB1-A358EC8A8362}"/>
              </a:ext>
            </a:extLst>
          </p:cNvPr>
          <p:cNvSpPr/>
          <p:nvPr/>
        </p:nvSpPr>
        <p:spPr>
          <a:xfrm>
            <a:off x="8977889" y="-1791"/>
            <a:ext cx="2136297" cy="1028700"/>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pic>
        <p:nvPicPr>
          <p:cNvPr id="4" name="Picture 3">
            <a:extLst>
              <a:ext uri="{FF2B5EF4-FFF2-40B4-BE49-F238E27FC236}">
                <a16:creationId xmlns:a16="http://schemas.microsoft.com/office/drawing/2014/main" id="{6FAC3C22-3CE4-585E-080D-C3B2EA175C78}"/>
              </a:ext>
            </a:extLst>
          </p:cNvPr>
          <p:cNvPicPr>
            <a:picLocks noChangeAspect="1"/>
          </p:cNvPicPr>
          <p:nvPr/>
        </p:nvPicPr>
        <p:blipFill>
          <a:blip r:embed="rId4"/>
          <a:stretch>
            <a:fillRect/>
          </a:stretch>
        </p:blipFill>
        <p:spPr>
          <a:xfrm>
            <a:off x="887557" y="3031350"/>
            <a:ext cx="2790825" cy="3828440"/>
          </a:xfrm>
          <a:prstGeom prst="rect">
            <a:avLst/>
          </a:prstGeom>
        </p:spPr>
      </p:pic>
      <p:pic>
        <p:nvPicPr>
          <p:cNvPr id="8" name="Picture 7">
            <a:extLst>
              <a:ext uri="{FF2B5EF4-FFF2-40B4-BE49-F238E27FC236}">
                <a16:creationId xmlns:a16="http://schemas.microsoft.com/office/drawing/2014/main" id="{BFD25F82-259B-C758-AC5A-FFD925C99663}"/>
              </a:ext>
            </a:extLst>
          </p:cNvPr>
          <p:cNvPicPr>
            <a:picLocks noChangeAspect="1"/>
          </p:cNvPicPr>
          <p:nvPr/>
        </p:nvPicPr>
        <p:blipFill>
          <a:blip r:embed="rId5"/>
          <a:stretch>
            <a:fillRect/>
          </a:stretch>
        </p:blipFill>
        <p:spPr>
          <a:xfrm>
            <a:off x="3850264" y="3062522"/>
            <a:ext cx="4136033" cy="1893941"/>
          </a:xfrm>
          <a:prstGeom prst="rect">
            <a:avLst/>
          </a:prstGeom>
        </p:spPr>
      </p:pic>
      <p:pic>
        <p:nvPicPr>
          <p:cNvPr id="11" name="Picture 10">
            <a:extLst>
              <a:ext uri="{FF2B5EF4-FFF2-40B4-BE49-F238E27FC236}">
                <a16:creationId xmlns:a16="http://schemas.microsoft.com/office/drawing/2014/main" id="{F1BDC105-0D1C-2AC1-F528-84B0C930CB7E}"/>
              </a:ext>
            </a:extLst>
          </p:cNvPr>
          <p:cNvPicPr>
            <a:picLocks noChangeAspect="1"/>
          </p:cNvPicPr>
          <p:nvPr/>
        </p:nvPicPr>
        <p:blipFill>
          <a:blip r:embed="rId6"/>
          <a:stretch>
            <a:fillRect/>
          </a:stretch>
        </p:blipFill>
        <p:spPr>
          <a:xfrm>
            <a:off x="9010748" y="1113126"/>
            <a:ext cx="2238375" cy="5629275"/>
          </a:xfrm>
          <a:prstGeom prst="rect">
            <a:avLst/>
          </a:prstGeom>
        </p:spPr>
      </p:pic>
    </p:spTree>
    <p:extLst>
      <p:ext uri="{BB962C8B-B14F-4D97-AF65-F5344CB8AC3E}">
        <p14:creationId xmlns:p14="http://schemas.microsoft.com/office/powerpoint/2010/main" val="295787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87286-D8D4-0B23-3D53-58CF9EDB7B4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B2CC44C-5784-B948-1B3F-DE8AB73FB79D}"/>
              </a:ext>
            </a:extLst>
          </p:cNvPr>
          <p:cNvPicPr>
            <a:picLocks noChangeAspect="1"/>
          </p:cNvPicPr>
          <p:nvPr/>
        </p:nvPicPr>
        <p:blipFill>
          <a:blip r:embed="rId3"/>
          <a:stretch>
            <a:fillRect/>
          </a:stretch>
        </p:blipFill>
        <p:spPr>
          <a:xfrm>
            <a:off x="0" y="0"/>
            <a:ext cx="12182896" cy="6857999"/>
          </a:xfrm>
          <a:prstGeom prst="rect">
            <a:avLst/>
          </a:prstGeom>
        </p:spPr>
      </p:pic>
      <p:graphicFrame>
        <p:nvGraphicFramePr>
          <p:cNvPr id="5" name="Content Placeholder 4">
            <a:extLst>
              <a:ext uri="{FF2B5EF4-FFF2-40B4-BE49-F238E27FC236}">
                <a16:creationId xmlns:a16="http://schemas.microsoft.com/office/drawing/2014/main" id="{887143C5-8649-B29D-B8A3-BC593161D326}"/>
              </a:ext>
            </a:extLst>
          </p:cNvPr>
          <p:cNvGraphicFramePr>
            <a:graphicFrameLocks noGrp="1"/>
          </p:cNvGraphicFramePr>
          <p:nvPr>
            <p:ph sz="quarter" idx="10"/>
            <p:extLst>
              <p:ext uri="{D42A27DB-BD31-4B8C-83A1-F6EECF244321}">
                <p14:modId xmlns:p14="http://schemas.microsoft.com/office/powerpoint/2010/main" val="748555540"/>
              </p:ext>
            </p:extLst>
          </p:nvPr>
        </p:nvGraphicFramePr>
        <p:xfrm>
          <a:off x="952853" y="86558"/>
          <a:ext cx="8295056" cy="3902228"/>
        </p:xfrm>
        <a:graphic>
          <a:graphicData uri="http://schemas.openxmlformats.org/drawingml/2006/table">
            <a:tbl>
              <a:tblPr firstRow="1" bandRow="1">
                <a:tableStyleId>{0E3FDE45-AF77-4B5C-9715-49D594BDF05E}</a:tableStyleId>
              </a:tblPr>
              <a:tblGrid>
                <a:gridCol w="3469352">
                  <a:extLst>
                    <a:ext uri="{9D8B030D-6E8A-4147-A177-3AD203B41FA5}">
                      <a16:colId xmlns:a16="http://schemas.microsoft.com/office/drawing/2014/main" val="435356065"/>
                    </a:ext>
                  </a:extLst>
                </a:gridCol>
                <a:gridCol w="4825704">
                  <a:extLst>
                    <a:ext uri="{9D8B030D-6E8A-4147-A177-3AD203B41FA5}">
                      <a16:colId xmlns:a16="http://schemas.microsoft.com/office/drawing/2014/main" val="1628137743"/>
                    </a:ext>
                  </a:extLst>
                </a:gridCol>
              </a:tblGrid>
              <a:tr h="465017">
                <a:tc>
                  <a:txBody>
                    <a:bodyPr/>
                    <a:lstStyle/>
                    <a:p>
                      <a:r>
                        <a:rPr lang="en-US" b="1" dirty="0">
                          <a:solidFill>
                            <a:schemeClr val="bg1"/>
                          </a:solidFill>
                        </a:rPr>
                        <a:t>Exploratory Data Analysis (EDA)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solidFill>
                            <a:schemeClr val="bg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465017">
                <a:tc>
                  <a:txBody>
                    <a:bodyPr/>
                    <a:lstStyle/>
                    <a:p>
                      <a:r>
                        <a:rPr lang="en-US" sz="1600" b="1" dirty="0">
                          <a:solidFill>
                            <a:schemeClr val="bg1"/>
                          </a:solidFill>
                        </a:rPr>
                        <a:t>Sales vs Amount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Sales value often very close to initial opportunity amount indicate good forecast 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65017">
                <a:tc>
                  <a:txBody>
                    <a:bodyPr/>
                    <a:lstStyle/>
                    <a:p>
                      <a:r>
                        <a:rPr lang="en-US" sz="1600" b="1" dirty="0">
                          <a:solidFill>
                            <a:schemeClr val="bg1"/>
                          </a:solidFill>
                        </a:rPr>
                        <a:t>Opportunity Win/Lost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Indicate more is won over cloud/Gold and platinum Account type (0.4 to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65017">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1759427"/>
                  </a:ext>
                </a:extLst>
              </a:tr>
              <a:tr h="465017">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812318807"/>
                  </a:ext>
                </a:extLst>
              </a:tr>
              <a:tr h="465017">
                <a:tc>
                  <a:txBody>
                    <a:bodyPr/>
                    <a:lstStyle/>
                    <a:p>
                      <a:endParaRPr lang="en-US" sz="1600" dirty="0"/>
                    </a:p>
                  </a:txBody>
                  <a:tcPr>
                    <a:lnT w="12700" cap="flat" cmpd="sng" algn="ctr">
                      <a:solidFill>
                        <a:schemeClr val="tx1"/>
                      </a:solidFill>
                      <a:prstDash val="solid"/>
                      <a:round/>
                      <a:headEnd type="none" w="med" len="med"/>
                      <a:tailEnd type="none" w="med" len="med"/>
                    </a:lnT>
                  </a:tcPr>
                </a:tc>
                <a:tc>
                  <a:txBody>
                    <a:bodyPr/>
                    <a:lstStyle/>
                    <a:p>
                      <a:endParaRPr lang="en-US" sz="16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33372217"/>
                  </a:ext>
                </a:extLst>
              </a:tr>
              <a:tr h="465017">
                <a:tc>
                  <a:txBody>
                    <a:bodyPr/>
                    <a:lstStyle/>
                    <a:p>
                      <a:endParaRPr lang="en-US" sz="1600" dirty="0"/>
                    </a:p>
                  </a:txBody>
                  <a:tcPr/>
                </a:tc>
                <a:tc>
                  <a:txBody>
                    <a:bodyPr/>
                    <a:lstStyle/>
                    <a:p>
                      <a:endParaRPr lang="en-US" sz="1600" b="1" dirty="0"/>
                    </a:p>
                  </a:txBody>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DDC10510-16BB-C250-A043-88FD8AFE5EA6}"/>
              </a:ext>
            </a:extLst>
          </p:cNvPr>
          <p:cNvSpPr>
            <a:spLocks noGrp="1"/>
          </p:cNvSpPr>
          <p:nvPr>
            <p:ph type="sldNum" sz="quarter" idx="4"/>
          </p:nvPr>
        </p:nvSpPr>
        <p:spPr>
          <a:xfrm>
            <a:off x="11187192" y="6138153"/>
            <a:ext cx="1295400" cy="874895"/>
          </a:xfrm>
        </p:spPr>
        <p:txBody>
          <a:bodyPr/>
          <a:lstStyle/>
          <a:p>
            <a:fld id="{08AB70BE-1769-45B8-85A6-0C837432C7E6}" type="slidenum">
              <a:rPr lang="en-US" smtClean="0"/>
              <a:pPr/>
              <a:t>7</a:t>
            </a:fld>
            <a:endParaRPr lang="en-US" dirty="0"/>
          </a:p>
        </p:txBody>
      </p:sp>
      <p:sp>
        <p:nvSpPr>
          <p:cNvPr id="3" name="Flowchart: Delay 2">
            <a:extLst>
              <a:ext uri="{FF2B5EF4-FFF2-40B4-BE49-F238E27FC236}">
                <a16:creationId xmlns:a16="http://schemas.microsoft.com/office/drawing/2014/main" id="{60C78E3C-C60F-DEB4-BE0D-E70DE8BD822B}"/>
              </a:ext>
            </a:extLst>
          </p:cNvPr>
          <p:cNvSpPr/>
          <p:nvPr/>
        </p:nvSpPr>
        <p:spPr>
          <a:xfrm>
            <a:off x="9577475" y="573640"/>
            <a:ext cx="2516076"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7" name="Picture 6">
            <a:extLst>
              <a:ext uri="{FF2B5EF4-FFF2-40B4-BE49-F238E27FC236}">
                <a16:creationId xmlns:a16="http://schemas.microsoft.com/office/drawing/2014/main" id="{89BC4BD8-0681-AC97-5D2E-D07A5315A86B}"/>
              </a:ext>
            </a:extLst>
          </p:cNvPr>
          <p:cNvPicPr>
            <a:picLocks noChangeAspect="1"/>
          </p:cNvPicPr>
          <p:nvPr/>
        </p:nvPicPr>
        <p:blipFill>
          <a:blip r:embed="rId4"/>
          <a:stretch>
            <a:fillRect/>
          </a:stretch>
        </p:blipFill>
        <p:spPr>
          <a:xfrm>
            <a:off x="1004808" y="2488657"/>
            <a:ext cx="5676276" cy="3931894"/>
          </a:xfrm>
          <a:prstGeom prst="rect">
            <a:avLst/>
          </a:prstGeom>
        </p:spPr>
      </p:pic>
      <p:pic>
        <p:nvPicPr>
          <p:cNvPr id="10" name="Picture 9">
            <a:extLst>
              <a:ext uri="{FF2B5EF4-FFF2-40B4-BE49-F238E27FC236}">
                <a16:creationId xmlns:a16="http://schemas.microsoft.com/office/drawing/2014/main" id="{AE0A5770-6708-97A0-C622-F521BF0C4B05}"/>
              </a:ext>
            </a:extLst>
          </p:cNvPr>
          <p:cNvPicPr>
            <a:picLocks noChangeAspect="1"/>
          </p:cNvPicPr>
          <p:nvPr/>
        </p:nvPicPr>
        <p:blipFill>
          <a:blip r:embed="rId5"/>
          <a:stretch>
            <a:fillRect/>
          </a:stretch>
        </p:blipFill>
        <p:spPr>
          <a:xfrm>
            <a:off x="6681084" y="2488657"/>
            <a:ext cx="5360513" cy="3649496"/>
          </a:xfrm>
          <a:prstGeom prst="rect">
            <a:avLst/>
          </a:prstGeom>
        </p:spPr>
      </p:pic>
    </p:spTree>
    <p:extLst>
      <p:ext uri="{BB962C8B-B14F-4D97-AF65-F5344CB8AC3E}">
        <p14:creationId xmlns:p14="http://schemas.microsoft.com/office/powerpoint/2010/main" val="371842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F9F45-8C56-E24B-CF4B-E0DB67C0FE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D416063-F686-7720-7820-2931400FF07B}"/>
              </a:ext>
            </a:extLst>
          </p:cNvPr>
          <p:cNvPicPr>
            <a:picLocks noChangeAspect="1"/>
          </p:cNvPicPr>
          <p:nvPr/>
        </p:nvPicPr>
        <p:blipFill>
          <a:blip r:embed="rId3"/>
          <a:stretch>
            <a:fillRect/>
          </a:stretch>
        </p:blipFill>
        <p:spPr>
          <a:xfrm>
            <a:off x="13473" y="0"/>
            <a:ext cx="12182896" cy="6857999"/>
          </a:xfrm>
          <a:prstGeom prst="rect">
            <a:avLst/>
          </a:prstGeom>
        </p:spPr>
      </p:pic>
      <p:graphicFrame>
        <p:nvGraphicFramePr>
          <p:cNvPr id="5" name="Content Placeholder 4">
            <a:extLst>
              <a:ext uri="{FF2B5EF4-FFF2-40B4-BE49-F238E27FC236}">
                <a16:creationId xmlns:a16="http://schemas.microsoft.com/office/drawing/2014/main" id="{45BA7615-A3B5-4CDE-5BF0-A5FF91701DED}"/>
              </a:ext>
            </a:extLst>
          </p:cNvPr>
          <p:cNvGraphicFramePr>
            <a:graphicFrameLocks noGrp="1"/>
          </p:cNvGraphicFramePr>
          <p:nvPr>
            <p:ph sz="quarter" idx="10"/>
            <p:extLst>
              <p:ext uri="{D42A27DB-BD31-4B8C-83A1-F6EECF244321}">
                <p14:modId xmlns:p14="http://schemas.microsoft.com/office/powerpoint/2010/main" val="3869264287"/>
              </p:ext>
            </p:extLst>
          </p:nvPr>
        </p:nvGraphicFramePr>
        <p:xfrm>
          <a:off x="952853" y="86558"/>
          <a:ext cx="8211929" cy="3544285"/>
        </p:xfrm>
        <a:graphic>
          <a:graphicData uri="http://schemas.openxmlformats.org/drawingml/2006/table">
            <a:tbl>
              <a:tblPr firstRow="1" bandRow="1">
                <a:tableStyleId>{0E3FDE45-AF77-4B5C-9715-49D594BDF05E}</a:tableStyleId>
              </a:tblPr>
              <a:tblGrid>
                <a:gridCol w="3434585">
                  <a:extLst>
                    <a:ext uri="{9D8B030D-6E8A-4147-A177-3AD203B41FA5}">
                      <a16:colId xmlns:a16="http://schemas.microsoft.com/office/drawing/2014/main" val="435356065"/>
                    </a:ext>
                  </a:extLst>
                </a:gridCol>
                <a:gridCol w="4777344">
                  <a:extLst>
                    <a:ext uri="{9D8B030D-6E8A-4147-A177-3AD203B41FA5}">
                      <a16:colId xmlns:a16="http://schemas.microsoft.com/office/drawing/2014/main" val="1628137743"/>
                    </a:ext>
                  </a:extLst>
                </a:gridCol>
              </a:tblGrid>
              <a:tr h="465017">
                <a:tc>
                  <a:txBody>
                    <a:bodyPr/>
                    <a:lstStyle/>
                    <a:p>
                      <a:r>
                        <a:rPr lang="en-US" b="1" dirty="0">
                          <a:solidFill>
                            <a:schemeClr val="bg1"/>
                          </a:solidFill>
                        </a:rPr>
                        <a:t>Exploratory Data Analysis (EDA)</a:t>
                      </a:r>
                    </a:p>
                  </a:txBody>
                  <a:tcPr>
                    <a:solidFill>
                      <a:srgbClr val="002060"/>
                    </a:solidFill>
                  </a:tcPr>
                </a:tc>
                <a:tc>
                  <a:txBody>
                    <a:bodyPr/>
                    <a:lstStyle/>
                    <a:p>
                      <a:r>
                        <a:rPr lang="en-US" dirty="0">
                          <a:solidFill>
                            <a:schemeClr val="bg1"/>
                          </a:solidFill>
                        </a:rPr>
                        <a:t>Description</a:t>
                      </a:r>
                    </a:p>
                  </a:txBody>
                  <a:tcPr>
                    <a:solidFill>
                      <a:srgbClr val="002060"/>
                    </a:solidFill>
                  </a:tcPr>
                </a:tc>
                <a:extLst>
                  <a:ext uri="{0D108BD9-81ED-4DB2-BD59-A6C34878D82A}">
                    <a16:rowId xmlns:a16="http://schemas.microsoft.com/office/drawing/2014/main" val="1674724479"/>
                  </a:ext>
                </a:extLst>
              </a:tr>
              <a:tr h="465017">
                <a:tc>
                  <a:txBody>
                    <a:bodyPr/>
                    <a:lstStyle/>
                    <a:p>
                      <a:r>
                        <a:rPr lang="en-US" sz="1600" b="1" dirty="0">
                          <a:solidFill>
                            <a:schemeClr val="bg1"/>
                          </a:solidFill>
                        </a:rPr>
                        <a:t>Total Sales Billing Region</a:t>
                      </a:r>
                    </a:p>
                  </a:txBody>
                  <a:tcPr>
                    <a:solidFill>
                      <a:srgbClr val="002060"/>
                    </a:solidFill>
                  </a:tcPr>
                </a:tc>
                <a:tc>
                  <a:txBody>
                    <a:bodyPr/>
                    <a:lstStyle/>
                    <a:p>
                      <a:r>
                        <a:rPr lang="en-US" sz="1600" b="1" dirty="0">
                          <a:solidFill>
                            <a:schemeClr val="bg1"/>
                          </a:solidFill>
                        </a:rPr>
                        <a:t>Indicates top three sales region namely, West, Northeast and Midwest above 1.1 to 1.2</a:t>
                      </a:r>
                    </a:p>
                  </a:txBody>
                  <a:tcPr>
                    <a:solidFill>
                      <a:srgbClr val="002060"/>
                    </a:solidFill>
                  </a:tcPr>
                </a:tc>
                <a:extLst>
                  <a:ext uri="{0D108BD9-81ED-4DB2-BD59-A6C34878D82A}">
                    <a16:rowId xmlns:a16="http://schemas.microsoft.com/office/drawing/2014/main" val="476775982"/>
                  </a:ext>
                </a:extLst>
              </a:tr>
              <a:tr h="465017">
                <a:tc>
                  <a:txBody>
                    <a:bodyPr/>
                    <a:lstStyle/>
                    <a:p>
                      <a:endParaRPr lang="en-US" sz="1600" b="1"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2507374435"/>
                  </a:ext>
                </a:extLst>
              </a:tr>
              <a:tr h="465017">
                <a:tc>
                  <a:txBody>
                    <a:bodyPr/>
                    <a:lstStyle/>
                    <a:p>
                      <a:endParaRPr lang="en-US" sz="1600" b="1"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2501759427"/>
                  </a:ext>
                </a:extLst>
              </a:tr>
              <a:tr h="465017">
                <a:tc>
                  <a:txBody>
                    <a:bodyPr/>
                    <a:lstStyle/>
                    <a:p>
                      <a:endParaRPr lang="en-US" sz="1600" b="1"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3812318807"/>
                  </a:ext>
                </a:extLst>
              </a:tr>
              <a:tr h="465017">
                <a:tc>
                  <a:txBody>
                    <a:bodyPr/>
                    <a:lstStyle/>
                    <a:p>
                      <a:endParaRPr lang="en-US" sz="1600" dirty="0">
                        <a:solidFill>
                          <a:schemeClr val="bg1"/>
                        </a:solidFill>
                      </a:endParaRPr>
                    </a:p>
                  </a:txBody>
                  <a:tcPr>
                    <a:solidFill>
                      <a:srgbClr val="002060"/>
                    </a:solidFill>
                  </a:tcPr>
                </a:tc>
                <a:tc>
                  <a:txBody>
                    <a:bodyPr/>
                    <a:lstStyle/>
                    <a:p>
                      <a:endParaRPr lang="en-US" sz="1600" dirty="0">
                        <a:solidFill>
                          <a:schemeClr val="bg1"/>
                        </a:solidFill>
                      </a:endParaRPr>
                    </a:p>
                  </a:txBody>
                  <a:tcPr>
                    <a:solidFill>
                      <a:srgbClr val="002060"/>
                    </a:solidFill>
                  </a:tcPr>
                </a:tc>
                <a:extLst>
                  <a:ext uri="{0D108BD9-81ED-4DB2-BD59-A6C34878D82A}">
                    <a16:rowId xmlns:a16="http://schemas.microsoft.com/office/drawing/2014/main" val="433372217"/>
                  </a:ext>
                </a:extLst>
              </a:tr>
              <a:tr h="465017">
                <a:tc>
                  <a:txBody>
                    <a:bodyPr/>
                    <a:lstStyle/>
                    <a:p>
                      <a:endParaRPr lang="en-US" sz="1600"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80893358-2502-A3B5-27E3-B17E119E955B}"/>
              </a:ext>
            </a:extLst>
          </p:cNvPr>
          <p:cNvSpPr>
            <a:spLocks noGrp="1"/>
          </p:cNvSpPr>
          <p:nvPr>
            <p:ph type="sldNum" sz="quarter" idx="4"/>
          </p:nvPr>
        </p:nvSpPr>
        <p:spPr>
          <a:xfrm>
            <a:off x="11239147" y="6172280"/>
            <a:ext cx="1295400" cy="874895"/>
          </a:xfrm>
        </p:spPr>
        <p:txBody>
          <a:bodyPr/>
          <a:lstStyle/>
          <a:p>
            <a:fld id="{08AB70BE-1769-45B8-85A6-0C837432C7E6}" type="slidenum">
              <a:rPr lang="en-US" smtClean="0"/>
              <a:pPr/>
              <a:t>8</a:t>
            </a:fld>
            <a:endParaRPr lang="en-US" dirty="0"/>
          </a:p>
        </p:txBody>
      </p:sp>
      <p:sp>
        <p:nvSpPr>
          <p:cNvPr id="3" name="Flowchart: Delay 2">
            <a:extLst>
              <a:ext uri="{FF2B5EF4-FFF2-40B4-BE49-F238E27FC236}">
                <a16:creationId xmlns:a16="http://schemas.microsoft.com/office/drawing/2014/main" id="{CE38A671-84A9-8CF7-9FD3-4640154797BF}"/>
              </a:ext>
            </a:extLst>
          </p:cNvPr>
          <p:cNvSpPr/>
          <p:nvPr/>
        </p:nvSpPr>
        <p:spPr>
          <a:xfrm>
            <a:off x="9325295" y="189176"/>
            <a:ext cx="2516076"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7" name="Picture 6">
            <a:extLst>
              <a:ext uri="{FF2B5EF4-FFF2-40B4-BE49-F238E27FC236}">
                <a16:creationId xmlns:a16="http://schemas.microsoft.com/office/drawing/2014/main" id="{E1990BD2-33A1-04C2-1910-88CF7E1DDB32}"/>
              </a:ext>
            </a:extLst>
          </p:cNvPr>
          <p:cNvPicPr>
            <a:picLocks noChangeAspect="1"/>
          </p:cNvPicPr>
          <p:nvPr/>
        </p:nvPicPr>
        <p:blipFill>
          <a:blip r:embed="rId4"/>
          <a:stretch>
            <a:fillRect/>
          </a:stretch>
        </p:blipFill>
        <p:spPr>
          <a:xfrm>
            <a:off x="952853" y="1648526"/>
            <a:ext cx="10456365" cy="4772025"/>
          </a:xfrm>
          <a:prstGeom prst="rect">
            <a:avLst/>
          </a:prstGeom>
        </p:spPr>
      </p:pic>
    </p:spTree>
    <p:extLst>
      <p:ext uri="{BB962C8B-B14F-4D97-AF65-F5344CB8AC3E}">
        <p14:creationId xmlns:p14="http://schemas.microsoft.com/office/powerpoint/2010/main" val="3584672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03413-5988-BCDC-0A02-B53E5BF6EA5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A3E1B9-DBB4-1370-7047-394125E1C4E2}"/>
              </a:ext>
            </a:extLst>
          </p:cNvPr>
          <p:cNvPicPr>
            <a:picLocks noChangeAspect="1"/>
          </p:cNvPicPr>
          <p:nvPr/>
        </p:nvPicPr>
        <p:blipFill>
          <a:blip r:embed="rId3"/>
          <a:stretch>
            <a:fillRect/>
          </a:stretch>
        </p:blipFill>
        <p:spPr>
          <a:xfrm>
            <a:off x="-1" y="0"/>
            <a:ext cx="12200793" cy="6858000"/>
          </a:xfrm>
          <a:prstGeom prst="rect">
            <a:avLst/>
          </a:prstGeom>
        </p:spPr>
      </p:pic>
      <p:graphicFrame>
        <p:nvGraphicFramePr>
          <p:cNvPr id="5" name="Content Placeholder 4">
            <a:extLst>
              <a:ext uri="{FF2B5EF4-FFF2-40B4-BE49-F238E27FC236}">
                <a16:creationId xmlns:a16="http://schemas.microsoft.com/office/drawing/2014/main" id="{8A79EA59-C9E6-C901-6A06-38DD9F5ADEA8}"/>
              </a:ext>
            </a:extLst>
          </p:cNvPr>
          <p:cNvGraphicFramePr>
            <a:graphicFrameLocks noGrp="1"/>
          </p:cNvGraphicFramePr>
          <p:nvPr>
            <p:ph sz="quarter" idx="10"/>
            <p:extLst>
              <p:ext uri="{D42A27DB-BD31-4B8C-83A1-F6EECF244321}">
                <p14:modId xmlns:p14="http://schemas.microsoft.com/office/powerpoint/2010/main" val="712454611"/>
              </p:ext>
            </p:extLst>
          </p:nvPr>
        </p:nvGraphicFramePr>
        <p:xfrm>
          <a:off x="952853" y="86558"/>
          <a:ext cx="8372441" cy="4146068"/>
        </p:xfrm>
        <a:graphic>
          <a:graphicData uri="http://schemas.openxmlformats.org/drawingml/2006/table">
            <a:tbl>
              <a:tblPr firstRow="1" bandRow="1">
                <a:tableStyleId>{0E3FDE45-AF77-4B5C-9715-49D594BDF05E}</a:tableStyleId>
              </a:tblPr>
              <a:tblGrid>
                <a:gridCol w="3501718">
                  <a:extLst>
                    <a:ext uri="{9D8B030D-6E8A-4147-A177-3AD203B41FA5}">
                      <a16:colId xmlns:a16="http://schemas.microsoft.com/office/drawing/2014/main" val="435356065"/>
                    </a:ext>
                  </a:extLst>
                </a:gridCol>
                <a:gridCol w="4870723">
                  <a:extLst>
                    <a:ext uri="{9D8B030D-6E8A-4147-A177-3AD203B41FA5}">
                      <a16:colId xmlns:a16="http://schemas.microsoft.com/office/drawing/2014/main" val="1628137743"/>
                    </a:ext>
                  </a:extLst>
                </a:gridCol>
              </a:tblGrid>
              <a:tr h="465017">
                <a:tc>
                  <a:txBody>
                    <a:bodyPr/>
                    <a:lstStyle/>
                    <a:p>
                      <a:r>
                        <a:rPr lang="en-US" b="1" dirty="0">
                          <a:solidFill>
                            <a:schemeClr val="bg1"/>
                          </a:solidFill>
                        </a:rPr>
                        <a:t>Exploratory Data Analysis (EDA)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solidFill>
                            <a:schemeClr val="bg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465017">
                <a:tc>
                  <a:txBody>
                    <a:bodyPr/>
                    <a:lstStyle/>
                    <a:p>
                      <a:r>
                        <a:rPr lang="en-US" sz="1600" b="1" dirty="0">
                          <a:solidFill>
                            <a:schemeClr val="bg1"/>
                          </a:solidFill>
                        </a:rPr>
                        <a:t>Opportunity inventory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MOL product carries Highest 2500 Opportunities indicate growth potential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65017">
                <a:tc>
                  <a:txBody>
                    <a:bodyPr/>
                    <a:lstStyle/>
                    <a:p>
                      <a:r>
                        <a:rPr lang="en-US" sz="1600" b="1" dirty="0">
                          <a:solidFill>
                            <a:schemeClr val="bg1"/>
                          </a:solidFill>
                        </a:rPr>
                        <a:t>Sales Distribution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High outliers at Technology, HealthCare, Financial Services, Telecommunication Industries and long tails -&gt; high value deals potential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65017">
                <a:tc>
                  <a:txBody>
                    <a:bodyPr/>
                    <a:lstStyle/>
                    <a:p>
                      <a:endParaRPr lang="en-US" sz="1600" b="1" dirty="0"/>
                    </a:p>
                  </a:txBody>
                  <a:tcPr>
                    <a:lnT w="12700" cap="flat" cmpd="sng" algn="ctr">
                      <a:solidFill>
                        <a:schemeClr val="tx1"/>
                      </a:solidFill>
                      <a:prstDash val="solid"/>
                      <a:round/>
                      <a:headEnd type="none" w="med" len="med"/>
                      <a:tailEnd type="none" w="med" len="med"/>
                    </a:lnT>
                  </a:tcPr>
                </a:tc>
                <a:tc>
                  <a:txBody>
                    <a:bodyPr/>
                    <a:lstStyle/>
                    <a:p>
                      <a:endParaRPr lang="en-US" sz="1600" b="1"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01759427"/>
                  </a:ext>
                </a:extLst>
              </a:tr>
              <a:tr h="465017">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3812318807"/>
                  </a:ext>
                </a:extLst>
              </a:tr>
              <a:tr h="465017">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433372217"/>
                  </a:ext>
                </a:extLst>
              </a:tr>
              <a:tr h="465017">
                <a:tc>
                  <a:txBody>
                    <a:bodyPr/>
                    <a:lstStyle/>
                    <a:p>
                      <a:endParaRPr lang="en-US" sz="1600" dirty="0"/>
                    </a:p>
                  </a:txBody>
                  <a:tcPr/>
                </a:tc>
                <a:tc>
                  <a:txBody>
                    <a:bodyPr/>
                    <a:lstStyle/>
                    <a:p>
                      <a:endParaRPr lang="en-US" sz="1600" b="1" dirty="0"/>
                    </a:p>
                  </a:txBody>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5F10B413-6A51-ACF6-486B-88C123A4F31C}"/>
              </a:ext>
            </a:extLst>
          </p:cNvPr>
          <p:cNvSpPr>
            <a:spLocks noGrp="1"/>
          </p:cNvSpPr>
          <p:nvPr>
            <p:ph type="sldNum" sz="quarter" idx="4"/>
          </p:nvPr>
        </p:nvSpPr>
        <p:spPr/>
        <p:txBody>
          <a:bodyPr/>
          <a:lstStyle/>
          <a:p>
            <a:fld id="{08AB70BE-1769-45B8-85A6-0C837432C7E6}" type="slidenum">
              <a:rPr lang="en-US" smtClean="0"/>
              <a:pPr/>
              <a:t>9</a:t>
            </a:fld>
            <a:endParaRPr lang="en-US" dirty="0"/>
          </a:p>
        </p:txBody>
      </p:sp>
      <p:sp>
        <p:nvSpPr>
          <p:cNvPr id="3" name="Flowchart: Delay 2">
            <a:extLst>
              <a:ext uri="{FF2B5EF4-FFF2-40B4-BE49-F238E27FC236}">
                <a16:creationId xmlns:a16="http://schemas.microsoft.com/office/drawing/2014/main" id="{22F23F73-DF14-FB65-EB60-E9338B91CC47}"/>
              </a:ext>
            </a:extLst>
          </p:cNvPr>
          <p:cNvSpPr/>
          <p:nvPr/>
        </p:nvSpPr>
        <p:spPr>
          <a:xfrm>
            <a:off x="9476851" y="86558"/>
            <a:ext cx="2516076" cy="1207477"/>
          </a:xfrm>
          <a:prstGeom prst="flowChartDelay">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7" name="Picture 6">
            <a:extLst>
              <a:ext uri="{FF2B5EF4-FFF2-40B4-BE49-F238E27FC236}">
                <a16:creationId xmlns:a16="http://schemas.microsoft.com/office/drawing/2014/main" id="{7A6CC765-335E-3EAD-9000-B7E40939E2AF}"/>
              </a:ext>
            </a:extLst>
          </p:cNvPr>
          <p:cNvPicPr>
            <a:picLocks noChangeAspect="1"/>
          </p:cNvPicPr>
          <p:nvPr/>
        </p:nvPicPr>
        <p:blipFill>
          <a:blip r:embed="rId4"/>
          <a:stretch>
            <a:fillRect/>
          </a:stretch>
        </p:blipFill>
        <p:spPr>
          <a:xfrm>
            <a:off x="801296" y="2361277"/>
            <a:ext cx="4564720" cy="3826452"/>
          </a:xfrm>
          <a:prstGeom prst="rect">
            <a:avLst/>
          </a:prstGeom>
        </p:spPr>
      </p:pic>
      <p:pic>
        <p:nvPicPr>
          <p:cNvPr id="9" name="Picture 8">
            <a:extLst>
              <a:ext uri="{FF2B5EF4-FFF2-40B4-BE49-F238E27FC236}">
                <a16:creationId xmlns:a16="http://schemas.microsoft.com/office/drawing/2014/main" id="{C3A94A05-3B01-D564-3616-46448D2BECF7}"/>
              </a:ext>
            </a:extLst>
          </p:cNvPr>
          <p:cNvPicPr>
            <a:picLocks noChangeAspect="1"/>
          </p:cNvPicPr>
          <p:nvPr/>
        </p:nvPicPr>
        <p:blipFill>
          <a:blip r:embed="rId5"/>
          <a:stretch>
            <a:fillRect/>
          </a:stretch>
        </p:blipFill>
        <p:spPr>
          <a:xfrm>
            <a:off x="5366016" y="2357697"/>
            <a:ext cx="6522872" cy="3664874"/>
          </a:xfrm>
          <a:prstGeom prst="rect">
            <a:avLst/>
          </a:prstGeom>
        </p:spPr>
      </p:pic>
    </p:spTree>
    <p:extLst>
      <p:ext uri="{BB962C8B-B14F-4D97-AF65-F5344CB8AC3E}">
        <p14:creationId xmlns:p14="http://schemas.microsoft.com/office/powerpoint/2010/main" val="6885749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themeOverride>
</file>

<file path=ppt/theme/themeOverride2.xml><?xml version="1.0" encoding="utf-8"?>
<a:themeOverride xmlns:a="http://schemas.openxmlformats.org/drawingml/2006/main">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453AF4-4FB0-4B39-9296-55DED383E9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D7C3E5-1734-4636-9EC5-AEB06BF1FB2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C5C2001-E626-4890-B405-22B5BD1CB05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1544</TotalTime>
  <Words>2420</Words>
  <Application>Microsoft Office PowerPoint</Application>
  <PresentationFormat>Widescreen</PresentationFormat>
  <Paragraphs>330</Paragraphs>
  <Slides>26</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Aptos Narrow</vt:lpstr>
      <vt:lpstr>Bahnschrift SemiBold</vt:lpstr>
      <vt:lpstr>Calibri</vt:lpstr>
      <vt:lpstr>Century Gothic</vt:lpstr>
      <vt:lpstr>Rockwell Condensed</vt:lpstr>
      <vt:lpstr>Tw Cen MT</vt:lpstr>
      <vt:lpstr>Wingdings</vt:lpstr>
      <vt:lpstr>Wingdings 3</vt:lpstr>
      <vt:lpstr>Ion Boardroom</vt:lpstr>
      <vt:lpstr>Sales Predictive Analytics     CHUA KEE SIONG (Rick) CAPSTONE AI &amp; MACHINE LEARNING DEVELOPER PROJECT </vt:lpstr>
      <vt:lpstr>PowerPoint Presentation</vt:lpstr>
      <vt:lpstr>System architecture &amp;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Model Performance Metric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Rick Chua</dc:creator>
  <cp:lastModifiedBy>Rick Chua</cp:lastModifiedBy>
  <cp:revision>97</cp:revision>
  <dcterms:created xsi:type="dcterms:W3CDTF">2025-07-07T04:18:06Z</dcterms:created>
  <dcterms:modified xsi:type="dcterms:W3CDTF">2025-07-14T05:59:02Z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